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52"/>
  </p:notesMasterIdLst>
  <p:handoutMasterIdLst>
    <p:handoutMasterId r:id="rId53"/>
  </p:handoutMasterIdLst>
  <p:sldIdLst>
    <p:sldId id="256" r:id="rId2"/>
    <p:sldId id="276" r:id="rId3"/>
    <p:sldId id="260" r:id="rId4"/>
    <p:sldId id="261" r:id="rId5"/>
    <p:sldId id="273" r:id="rId6"/>
    <p:sldId id="294" r:id="rId7"/>
    <p:sldId id="262" r:id="rId8"/>
    <p:sldId id="302" r:id="rId9"/>
    <p:sldId id="269" r:id="rId10"/>
    <p:sldId id="267" r:id="rId11"/>
    <p:sldId id="285" r:id="rId12"/>
    <p:sldId id="289" r:id="rId13"/>
    <p:sldId id="271" r:id="rId14"/>
    <p:sldId id="270" r:id="rId15"/>
    <p:sldId id="277" r:id="rId16"/>
    <p:sldId id="287" r:id="rId17"/>
    <p:sldId id="275" r:id="rId18"/>
    <p:sldId id="312" r:id="rId19"/>
    <p:sldId id="313" r:id="rId20"/>
    <p:sldId id="308" r:id="rId21"/>
    <p:sldId id="310" r:id="rId22"/>
    <p:sldId id="309" r:id="rId23"/>
    <p:sldId id="311" r:id="rId24"/>
    <p:sldId id="278" r:id="rId25"/>
    <p:sldId id="303" r:id="rId26"/>
    <p:sldId id="296" r:id="rId27"/>
    <p:sldId id="300" r:id="rId28"/>
    <p:sldId id="301" r:id="rId29"/>
    <p:sldId id="306" r:id="rId30"/>
    <p:sldId id="295" r:id="rId31"/>
    <p:sldId id="257" r:id="rId32"/>
    <p:sldId id="258" r:id="rId33"/>
    <p:sldId id="259" r:id="rId34"/>
    <p:sldId id="281" r:id="rId35"/>
    <p:sldId id="305" r:id="rId36"/>
    <p:sldId id="282" r:id="rId37"/>
    <p:sldId id="291" r:id="rId38"/>
    <p:sldId id="292" r:id="rId39"/>
    <p:sldId id="279" r:id="rId40"/>
    <p:sldId id="283" r:id="rId41"/>
    <p:sldId id="293" r:id="rId42"/>
    <p:sldId id="290" r:id="rId43"/>
    <p:sldId id="266" r:id="rId44"/>
    <p:sldId id="297" r:id="rId45"/>
    <p:sldId id="263" r:id="rId46"/>
    <p:sldId id="264" r:id="rId47"/>
    <p:sldId id="265" r:id="rId48"/>
    <p:sldId id="307" r:id="rId49"/>
    <p:sldId id="284" r:id="rId50"/>
    <p:sldId id="299" r:id="rId51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1" autoAdjust="0"/>
    <p:restoredTop sz="88372" autoAdjust="0"/>
  </p:normalViewPr>
  <p:slideViewPr>
    <p:cSldViewPr>
      <p:cViewPr varScale="1">
        <p:scale>
          <a:sx n="63" d="100"/>
          <a:sy n="63" d="100"/>
        </p:scale>
        <p:origin x="14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54" d="100"/>
          <a:sy n="54" d="100"/>
        </p:scale>
        <p:origin x="-2194" y="-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onshai\Desktop\&#26989;&#21209;&#22577;&#21578;\&#26989;&#21209;&#21332;&#21161;&#20839;&#23481;&#31777;&#22577;\&#38596;&#21733;&#29983;&#37291;&#26989;&#21209;&#32113;&#3533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06467152149518"/>
          <c:y val="3.6830344650972673E-2"/>
          <c:w val="0.73383895675999589"/>
          <c:h val="0.89035245006588037"/>
        </c:manualLayout>
      </c:layout>
      <c:lineChart>
        <c:grouping val="standard"/>
        <c:varyColors val="0"/>
        <c:ser>
          <c:idx val="0"/>
          <c:order val="0"/>
          <c:tx>
            <c:v>營業額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Georgia" panose="02040502050405020303" pitchFamily="18" charset="0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工作表3!$B$3:$I$3</c:f>
              <c:strCache>
                <c:ptCount val="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</c:strCache>
            </c:strRef>
          </c:cat>
          <c:val>
            <c:numRef>
              <c:f>工作表3!$B$4:$I$4</c:f>
              <c:numCache>
                <c:formatCode>General</c:formatCode>
                <c:ptCount val="8"/>
                <c:pt idx="0">
                  <c:v>749</c:v>
                </c:pt>
                <c:pt idx="1">
                  <c:v>790</c:v>
                </c:pt>
                <c:pt idx="2">
                  <c:v>825</c:v>
                </c:pt>
                <c:pt idx="3">
                  <c:v>928</c:v>
                </c:pt>
                <c:pt idx="4">
                  <c:v>993</c:v>
                </c:pt>
                <c:pt idx="5">
                  <c:v>1092</c:v>
                </c:pt>
                <c:pt idx="6">
                  <c:v>1163</c:v>
                </c:pt>
                <c:pt idx="7">
                  <c:v>1232</c:v>
                </c:pt>
              </c:numCache>
            </c:numRef>
          </c:val>
          <c:smooth val="0"/>
        </c:ser>
        <c:ser>
          <c:idx val="1"/>
          <c:order val="1"/>
          <c:tx>
            <c:v>進口額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工作表3!$B$3:$I$3</c:f>
              <c:strCache>
                <c:ptCount val="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</c:strCache>
            </c:strRef>
          </c:cat>
          <c:val>
            <c:numRef>
              <c:f>工作表3!$B$5:$I$5</c:f>
              <c:numCache>
                <c:formatCode>General</c:formatCode>
                <c:ptCount val="8"/>
                <c:pt idx="0">
                  <c:v>462</c:v>
                </c:pt>
                <c:pt idx="1">
                  <c:v>470</c:v>
                </c:pt>
                <c:pt idx="2">
                  <c:v>484</c:v>
                </c:pt>
                <c:pt idx="3">
                  <c:v>535</c:v>
                </c:pt>
                <c:pt idx="4">
                  <c:v>551</c:v>
                </c:pt>
                <c:pt idx="5">
                  <c:v>572</c:v>
                </c:pt>
                <c:pt idx="6">
                  <c:v>605</c:v>
                </c:pt>
                <c:pt idx="7">
                  <c:v>615</c:v>
                </c:pt>
              </c:numCache>
            </c:numRef>
          </c:val>
          <c:smooth val="0"/>
        </c:ser>
        <c:ser>
          <c:idx val="2"/>
          <c:order val="2"/>
          <c:tx>
            <c:v>出口額</c:v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工作表3!$B$3:$I$3</c:f>
              <c:strCache>
                <c:ptCount val="8"/>
                <c:pt idx="0">
                  <c:v>2007年</c:v>
                </c:pt>
                <c:pt idx="1">
                  <c:v>2008年</c:v>
                </c:pt>
                <c:pt idx="2">
                  <c:v>2009年</c:v>
                </c:pt>
                <c:pt idx="3">
                  <c:v>2010年</c:v>
                </c:pt>
                <c:pt idx="4">
                  <c:v>2011年</c:v>
                </c:pt>
                <c:pt idx="5">
                  <c:v>2012年</c:v>
                </c:pt>
                <c:pt idx="6">
                  <c:v>2013年</c:v>
                </c:pt>
                <c:pt idx="7">
                  <c:v>2014年</c:v>
                </c:pt>
              </c:strCache>
            </c:strRef>
          </c:cat>
          <c:val>
            <c:numRef>
              <c:f>工作表3!$B$6:$I$6</c:f>
              <c:numCache>
                <c:formatCode>General</c:formatCode>
                <c:ptCount val="8"/>
                <c:pt idx="0">
                  <c:v>317</c:v>
                </c:pt>
                <c:pt idx="1">
                  <c:v>330</c:v>
                </c:pt>
                <c:pt idx="2">
                  <c:v>335</c:v>
                </c:pt>
                <c:pt idx="3">
                  <c:v>402</c:v>
                </c:pt>
                <c:pt idx="4">
                  <c:v>412</c:v>
                </c:pt>
                <c:pt idx="5">
                  <c:v>465</c:v>
                </c:pt>
                <c:pt idx="6">
                  <c:v>484</c:v>
                </c:pt>
                <c:pt idx="7">
                  <c:v>513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326912"/>
        <c:axId val="397321872"/>
      </c:lineChart>
      <c:catAx>
        <c:axId val="39732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eorgia" panose="02040502050405020303" pitchFamily="18" charset="0"/>
              </a:defRPr>
            </a:pPr>
            <a:endParaRPr lang="zh-TW"/>
          </a:p>
        </c:txPr>
        <c:crossAx val="397321872"/>
        <c:crosses val="autoZero"/>
        <c:auto val="1"/>
        <c:lblAlgn val="ctr"/>
        <c:lblOffset val="100"/>
        <c:noMultiLvlLbl val="0"/>
      </c:catAx>
      <c:valAx>
        <c:axId val="3973218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Georgia" panose="02040502050405020303" pitchFamily="18" charset="0"/>
              </a:defRPr>
            </a:pPr>
            <a:endParaRPr lang="zh-TW"/>
          </a:p>
        </c:txPr>
        <c:crossAx val="397326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27CF5-C736-8F45-9B13-96317C189A03}" type="doc">
      <dgm:prSet loTypeId="urn:microsoft.com/office/officeart/2008/layout/CircularPictureCallout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DC78E6C-E0DC-364E-8B9C-74DE665F4321}">
      <dgm:prSet/>
      <dgm:spPr/>
      <dgm:t>
        <a:bodyPr/>
        <a:lstStyle/>
        <a:p>
          <a:r>
            <a:rPr lang="zh-TW" altLang="en-US" dirty="0" smtClean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醫療器材</a:t>
          </a:r>
          <a:endParaRPr lang="zh-TW" altLang="en-US" dirty="0">
            <a:solidFill>
              <a:srgbClr val="800000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FA6D71B9-0355-3B4A-85F8-D1093BD3D9DD}" type="parTrans" cxnId="{DB1D5E32-4F49-DF46-A53C-B2FAFEBE09C8}">
      <dgm:prSet/>
      <dgm:spPr/>
      <dgm:t>
        <a:bodyPr/>
        <a:lstStyle/>
        <a:p>
          <a:endParaRPr lang="zh-TW" altLang="en-US"/>
        </a:p>
      </dgm:t>
    </dgm:pt>
    <dgm:pt modelId="{4DC27C35-6CD5-954F-B744-DFC73DB4CA33}" type="sibTrans" cxnId="{DB1D5E32-4F49-DF46-A53C-B2FAFEBE09C8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zh-TW" altLang="en-US">
            <a:latin typeface="BiauKai"/>
            <a:ea typeface="BiauKai"/>
            <a:cs typeface="BiauKai"/>
          </a:endParaRPr>
        </a:p>
      </dgm:t>
    </dgm:pt>
    <dgm:pt modelId="{AFACD5DA-80BC-5F44-A1FE-CC628AFA83F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藥品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3506BEB2-EAC4-A748-9A46-BB4A5291C589}" type="parTrans" cxnId="{B28902E8-B532-A14C-99E1-CF46C3590066}">
      <dgm:prSet/>
      <dgm:spPr/>
      <dgm:t>
        <a:bodyPr/>
        <a:lstStyle/>
        <a:p>
          <a:endParaRPr lang="zh-TW" altLang="en-US"/>
        </a:p>
      </dgm:t>
    </dgm:pt>
    <dgm:pt modelId="{C01090B4-D955-5542-B797-9B352A487C76}" type="sibTrans" cxnId="{B28902E8-B532-A14C-99E1-CF46C359006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/>
        </a:p>
      </dgm:t>
    </dgm:pt>
    <dgm:pt modelId="{CF9B41FD-0FBB-424C-B489-C41D89D2ECC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生物成分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15635D76-614B-4F4B-9430-BDB44B0BF043}" type="parTrans" cxnId="{CAC2E9DE-6335-F144-B193-D64263370E8A}">
      <dgm:prSet/>
      <dgm:spPr/>
      <dgm:t>
        <a:bodyPr/>
        <a:lstStyle/>
        <a:p>
          <a:endParaRPr lang="zh-TW" altLang="en-US"/>
        </a:p>
      </dgm:t>
    </dgm:pt>
    <dgm:pt modelId="{4D355FB0-6CF3-7C41-8438-E5DE80F1A647}" type="sibTrans" cxnId="{CAC2E9DE-6335-F144-B193-D64263370E8A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  <dgm:pt modelId="{216130B7-213A-444E-AE29-82EC53BD534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藥品</a:t>
          </a:r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/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生物成分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gm:t>
    </dgm:pt>
    <dgm:pt modelId="{277BA682-64BC-264A-8B5C-38A6F8A9BA58}" type="parTrans" cxnId="{86F173BB-B3CE-8245-8CFE-FA2519F9EB1C}">
      <dgm:prSet/>
      <dgm:spPr/>
      <dgm:t>
        <a:bodyPr/>
        <a:lstStyle/>
        <a:p>
          <a:endParaRPr lang="zh-TW" altLang="en-US"/>
        </a:p>
      </dgm:t>
    </dgm:pt>
    <dgm:pt modelId="{464D5EC1-E0E0-EA40-B8A4-738020426046}" type="sibTrans" cxnId="{86F173BB-B3CE-8245-8CFE-FA2519F9EB1C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zh-TW" altLang="en-US"/>
        </a:p>
      </dgm:t>
    </dgm:pt>
    <dgm:pt modelId="{640CAA08-D438-3046-8BBB-253CAB5634BF}" type="pres">
      <dgm:prSet presAssocID="{0F827CF5-C736-8F45-9B13-96317C189A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407B17C4-A963-E346-BE30-A3D9B6268813}" type="pres">
      <dgm:prSet presAssocID="{0F827CF5-C736-8F45-9B13-96317C189A03}" presName="Name1" presStyleCnt="0"/>
      <dgm:spPr/>
    </dgm:pt>
    <dgm:pt modelId="{2921573A-8C41-2F41-92E8-1088AFE63499}" type="pres">
      <dgm:prSet presAssocID="{4DC27C35-6CD5-954F-B744-DFC73DB4CA33}" presName="picture_1" presStyleCnt="0"/>
      <dgm:spPr/>
    </dgm:pt>
    <dgm:pt modelId="{E9C3163C-6F75-1D46-A6F7-40CE1FB61015}" type="pres">
      <dgm:prSet presAssocID="{4DC27C35-6CD5-954F-B744-DFC73DB4CA33}" presName="pictureRepeatNode" presStyleLbl="alignImgPlace1" presStyleIdx="0" presStyleCnt="4"/>
      <dgm:spPr/>
      <dgm:t>
        <a:bodyPr/>
        <a:lstStyle/>
        <a:p>
          <a:endParaRPr lang="zh-TW" altLang="en-US"/>
        </a:p>
      </dgm:t>
    </dgm:pt>
    <dgm:pt modelId="{B9A23D38-CC33-9D43-AE13-184186952CA7}" type="pres">
      <dgm:prSet presAssocID="{7DC78E6C-E0DC-364E-8B9C-74DE665F4321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F095B7-D3F0-3E4B-AB07-72DBB7B120A9}" type="pres">
      <dgm:prSet presAssocID="{C01090B4-D955-5542-B797-9B352A487C76}" presName="picture_2" presStyleCnt="0"/>
      <dgm:spPr/>
    </dgm:pt>
    <dgm:pt modelId="{97D5E080-C485-F74C-B9FE-69E5D38CDBF7}" type="pres">
      <dgm:prSet presAssocID="{C01090B4-D955-5542-B797-9B352A487C76}" presName="pictureRepeatNode" presStyleLbl="alignImgPlace1" presStyleIdx="1" presStyleCnt="4"/>
      <dgm:spPr/>
      <dgm:t>
        <a:bodyPr/>
        <a:lstStyle/>
        <a:p>
          <a:endParaRPr lang="zh-TW" altLang="en-US"/>
        </a:p>
      </dgm:t>
    </dgm:pt>
    <dgm:pt modelId="{C0AF4BF5-8CB2-6547-8E4B-C0313AE1B2EB}" type="pres">
      <dgm:prSet presAssocID="{AFACD5DA-80BC-5F44-A1FE-CC628AFA83FB}" presName="line_2" presStyleLbl="parChTrans1D1" presStyleIdx="0" presStyleCnt="3"/>
      <dgm:spPr/>
    </dgm:pt>
    <dgm:pt modelId="{C9E4ACFA-DA38-5A41-8626-5C0CFA0D826B}" type="pres">
      <dgm:prSet presAssocID="{AFACD5DA-80BC-5F44-A1FE-CC628AFA83FB}" presName="textparent_2" presStyleLbl="node1" presStyleIdx="0" presStyleCnt="0"/>
      <dgm:spPr/>
    </dgm:pt>
    <dgm:pt modelId="{0693C29A-33D6-BA4F-95CF-09F4E9B25BCB}" type="pres">
      <dgm:prSet presAssocID="{AFACD5DA-80BC-5F44-A1FE-CC628AFA83FB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1B177B-F3EA-F549-8021-632045B0B97D}" type="pres">
      <dgm:prSet presAssocID="{4D355FB0-6CF3-7C41-8438-E5DE80F1A647}" presName="picture_3" presStyleCnt="0"/>
      <dgm:spPr/>
    </dgm:pt>
    <dgm:pt modelId="{CEBC7A5F-B0F7-0D45-852E-C23B89DA4008}" type="pres">
      <dgm:prSet presAssocID="{4D355FB0-6CF3-7C41-8438-E5DE80F1A647}" presName="pictureRepeatNode" presStyleLbl="alignImgPlace1" presStyleIdx="2" presStyleCnt="4"/>
      <dgm:spPr/>
      <dgm:t>
        <a:bodyPr/>
        <a:lstStyle/>
        <a:p>
          <a:endParaRPr lang="zh-TW" altLang="en-US"/>
        </a:p>
      </dgm:t>
    </dgm:pt>
    <dgm:pt modelId="{C9CD1986-9DCD-5146-B4AE-D2FB24490605}" type="pres">
      <dgm:prSet presAssocID="{CF9B41FD-0FBB-424C-B489-C41D89D2ECC2}" presName="line_3" presStyleLbl="parChTrans1D1" presStyleIdx="1" presStyleCnt="3"/>
      <dgm:spPr/>
    </dgm:pt>
    <dgm:pt modelId="{875FB40B-B66C-084A-88C9-0A7989E8895A}" type="pres">
      <dgm:prSet presAssocID="{CF9B41FD-0FBB-424C-B489-C41D89D2ECC2}" presName="textparent_3" presStyleLbl="node1" presStyleIdx="0" presStyleCnt="0"/>
      <dgm:spPr/>
    </dgm:pt>
    <dgm:pt modelId="{BC5604EF-D924-3745-9BDB-113E3D0D958F}" type="pres">
      <dgm:prSet presAssocID="{CF9B41FD-0FBB-424C-B489-C41D89D2ECC2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E0308D-AD43-704C-AA6F-8A583F88EAA8}" type="pres">
      <dgm:prSet presAssocID="{464D5EC1-E0E0-EA40-B8A4-738020426046}" presName="picture_4" presStyleCnt="0"/>
      <dgm:spPr/>
    </dgm:pt>
    <dgm:pt modelId="{69D1A968-3EFB-194D-9915-7880B599F5FB}" type="pres">
      <dgm:prSet presAssocID="{464D5EC1-E0E0-EA40-B8A4-738020426046}" presName="pictureRepeatNode" presStyleLbl="alignImgPlace1" presStyleIdx="3" presStyleCnt="4" custLinFactNeighborX="-15636"/>
      <dgm:spPr/>
      <dgm:t>
        <a:bodyPr/>
        <a:lstStyle/>
        <a:p>
          <a:endParaRPr lang="zh-TW" altLang="en-US"/>
        </a:p>
      </dgm:t>
    </dgm:pt>
    <dgm:pt modelId="{7F068437-7F52-B941-A7A7-8C5E45AF4A47}" type="pres">
      <dgm:prSet presAssocID="{216130B7-213A-444E-AE29-82EC53BD5344}" presName="line_4" presStyleLbl="parChTrans1D1" presStyleIdx="2" presStyleCnt="3"/>
      <dgm:spPr/>
    </dgm:pt>
    <dgm:pt modelId="{2636DDCF-E31D-8645-9717-BF3C64947EAC}" type="pres">
      <dgm:prSet presAssocID="{216130B7-213A-444E-AE29-82EC53BD5344}" presName="textparent_4" presStyleLbl="node1" presStyleIdx="0" presStyleCnt="0"/>
      <dgm:spPr/>
    </dgm:pt>
    <dgm:pt modelId="{D319F130-9365-084B-91C6-5900616B97A3}" type="pres">
      <dgm:prSet presAssocID="{216130B7-213A-444E-AE29-82EC53BD5344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F0022D-D62D-0D42-B611-B5F26D2FB93C}" type="presOf" srcId="{0F827CF5-C736-8F45-9B13-96317C189A03}" destId="{640CAA08-D438-3046-8BBB-253CAB5634BF}" srcOrd="0" destOrd="0" presId="urn:microsoft.com/office/officeart/2008/layout/CircularPictureCallout"/>
    <dgm:cxn modelId="{8747487E-F3B1-594F-AD39-73284F27407A}" type="presOf" srcId="{AFACD5DA-80BC-5F44-A1FE-CC628AFA83FB}" destId="{0693C29A-33D6-BA4F-95CF-09F4E9B25BCB}" srcOrd="0" destOrd="0" presId="urn:microsoft.com/office/officeart/2008/layout/CircularPictureCallout"/>
    <dgm:cxn modelId="{BBCC46BC-58C2-7F42-B28E-9B376B33FD29}" type="presOf" srcId="{7DC78E6C-E0DC-364E-8B9C-74DE665F4321}" destId="{B9A23D38-CC33-9D43-AE13-184186952CA7}" srcOrd="0" destOrd="0" presId="urn:microsoft.com/office/officeart/2008/layout/CircularPictureCallout"/>
    <dgm:cxn modelId="{DADC6EF0-9FF7-8D43-A1DD-F7DD09995924}" type="presOf" srcId="{216130B7-213A-444E-AE29-82EC53BD5344}" destId="{D319F130-9365-084B-91C6-5900616B97A3}" srcOrd="0" destOrd="0" presId="urn:microsoft.com/office/officeart/2008/layout/CircularPictureCallout"/>
    <dgm:cxn modelId="{F89E7A41-C64A-684B-A69D-9F7B57D89AE1}" type="presOf" srcId="{464D5EC1-E0E0-EA40-B8A4-738020426046}" destId="{69D1A968-3EFB-194D-9915-7880B599F5FB}" srcOrd="0" destOrd="0" presId="urn:microsoft.com/office/officeart/2008/layout/CircularPictureCallout"/>
    <dgm:cxn modelId="{342B79A2-5264-3E48-B964-E29E5E893F4C}" type="presOf" srcId="{C01090B4-D955-5542-B797-9B352A487C76}" destId="{97D5E080-C485-F74C-B9FE-69E5D38CDBF7}" srcOrd="0" destOrd="0" presId="urn:microsoft.com/office/officeart/2008/layout/CircularPictureCallout"/>
    <dgm:cxn modelId="{86F173BB-B3CE-8245-8CFE-FA2519F9EB1C}" srcId="{0F827CF5-C736-8F45-9B13-96317C189A03}" destId="{216130B7-213A-444E-AE29-82EC53BD5344}" srcOrd="3" destOrd="0" parTransId="{277BA682-64BC-264A-8B5C-38A6F8A9BA58}" sibTransId="{464D5EC1-E0E0-EA40-B8A4-738020426046}"/>
    <dgm:cxn modelId="{67B5CC68-44A1-914A-92F4-C7145740A5AB}" type="presOf" srcId="{4D355FB0-6CF3-7C41-8438-E5DE80F1A647}" destId="{CEBC7A5F-B0F7-0D45-852E-C23B89DA4008}" srcOrd="0" destOrd="0" presId="urn:microsoft.com/office/officeart/2008/layout/CircularPictureCallout"/>
    <dgm:cxn modelId="{DB1D5E32-4F49-DF46-A53C-B2FAFEBE09C8}" srcId="{0F827CF5-C736-8F45-9B13-96317C189A03}" destId="{7DC78E6C-E0DC-364E-8B9C-74DE665F4321}" srcOrd="0" destOrd="0" parTransId="{FA6D71B9-0355-3B4A-85F8-D1093BD3D9DD}" sibTransId="{4DC27C35-6CD5-954F-B744-DFC73DB4CA33}"/>
    <dgm:cxn modelId="{CAC2E9DE-6335-F144-B193-D64263370E8A}" srcId="{0F827CF5-C736-8F45-9B13-96317C189A03}" destId="{CF9B41FD-0FBB-424C-B489-C41D89D2ECC2}" srcOrd="2" destOrd="0" parTransId="{15635D76-614B-4F4B-9430-BDB44B0BF043}" sibTransId="{4D355FB0-6CF3-7C41-8438-E5DE80F1A647}"/>
    <dgm:cxn modelId="{FC6257C6-FF5F-BE47-BBD4-D1E46B431986}" type="presOf" srcId="{4DC27C35-6CD5-954F-B744-DFC73DB4CA33}" destId="{E9C3163C-6F75-1D46-A6F7-40CE1FB61015}" srcOrd="0" destOrd="0" presId="urn:microsoft.com/office/officeart/2008/layout/CircularPictureCallout"/>
    <dgm:cxn modelId="{5863E64D-E30E-E641-8942-32145A394BC0}" type="presOf" srcId="{CF9B41FD-0FBB-424C-B489-C41D89D2ECC2}" destId="{BC5604EF-D924-3745-9BDB-113E3D0D958F}" srcOrd="0" destOrd="0" presId="urn:microsoft.com/office/officeart/2008/layout/CircularPictureCallout"/>
    <dgm:cxn modelId="{B28902E8-B532-A14C-99E1-CF46C3590066}" srcId="{0F827CF5-C736-8F45-9B13-96317C189A03}" destId="{AFACD5DA-80BC-5F44-A1FE-CC628AFA83FB}" srcOrd="1" destOrd="0" parTransId="{3506BEB2-EAC4-A748-9A46-BB4A5291C589}" sibTransId="{C01090B4-D955-5542-B797-9B352A487C76}"/>
    <dgm:cxn modelId="{DAA68190-FF76-7645-A9DB-F6560ED98F30}" type="presParOf" srcId="{640CAA08-D438-3046-8BBB-253CAB5634BF}" destId="{407B17C4-A963-E346-BE30-A3D9B6268813}" srcOrd="0" destOrd="0" presId="urn:microsoft.com/office/officeart/2008/layout/CircularPictureCallout"/>
    <dgm:cxn modelId="{647489CA-9F77-BB49-8A55-A4D4139381A6}" type="presParOf" srcId="{407B17C4-A963-E346-BE30-A3D9B6268813}" destId="{2921573A-8C41-2F41-92E8-1088AFE63499}" srcOrd="0" destOrd="0" presId="urn:microsoft.com/office/officeart/2008/layout/CircularPictureCallout"/>
    <dgm:cxn modelId="{C1136AE7-749D-7E41-8467-B6A19159B0F2}" type="presParOf" srcId="{2921573A-8C41-2F41-92E8-1088AFE63499}" destId="{E9C3163C-6F75-1D46-A6F7-40CE1FB61015}" srcOrd="0" destOrd="0" presId="urn:microsoft.com/office/officeart/2008/layout/CircularPictureCallout"/>
    <dgm:cxn modelId="{444284A5-A379-D842-A890-A5B9692B5060}" type="presParOf" srcId="{407B17C4-A963-E346-BE30-A3D9B6268813}" destId="{B9A23D38-CC33-9D43-AE13-184186952CA7}" srcOrd="1" destOrd="0" presId="urn:microsoft.com/office/officeart/2008/layout/CircularPictureCallout"/>
    <dgm:cxn modelId="{FBDB3AA6-D13D-9549-AAEB-8A58E8504E29}" type="presParOf" srcId="{407B17C4-A963-E346-BE30-A3D9B6268813}" destId="{C5F095B7-D3F0-3E4B-AB07-72DBB7B120A9}" srcOrd="2" destOrd="0" presId="urn:microsoft.com/office/officeart/2008/layout/CircularPictureCallout"/>
    <dgm:cxn modelId="{4CC9FA32-57A4-5843-90A6-CF9873706CFB}" type="presParOf" srcId="{C5F095B7-D3F0-3E4B-AB07-72DBB7B120A9}" destId="{97D5E080-C485-F74C-B9FE-69E5D38CDBF7}" srcOrd="0" destOrd="0" presId="urn:microsoft.com/office/officeart/2008/layout/CircularPictureCallout"/>
    <dgm:cxn modelId="{C2095CDF-69B3-BD41-9050-F4204EE25F9E}" type="presParOf" srcId="{407B17C4-A963-E346-BE30-A3D9B6268813}" destId="{C0AF4BF5-8CB2-6547-8E4B-C0313AE1B2EB}" srcOrd="3" destOrd="0" presId="urn:microsoft.com/office/officeart/2008/layout/CircularPictureCallout"/>
    <dgm:cxn modelId="{4234C239-3148-8149-9EC1-3D843462112B}" type="presParOf" srcId="{407B17C4-A963-E346-BE30-A3D9B6268813}" destId="{C9E4ACFA-DA38-5A41-8626-5C0CFA0D826B}" srcOrd="4" destOrd="0" presId="urn:microsoft.com/office/officeart/2008/layout/CircularPictureCallout"/>
    <dgm:cxn modelId="{F03E12A0-327B-7B46-8878-8F479D4A713A}" type="presParOf" srcId="{C9E4ACFA-DA38-5A41-8626-5C0CFA0D826B}" destId="{0693C29A-33D6-BA4F-95CF-09F4E9B25BCB}" srcOrd="0" destOrd="0" presId="urn:microsoft.com/office/officeart/2008/layout/CircularPictureCallout"/>
    <dgm:cxn modelId="{0FFC36B7-481F-A14E-8097-56C16EF4ADFF}" type="presParOf" srcId="{407B17C4-A963-E346-BE30-A3D9B6268813}" destId="{1B1B177B-F3EA-F549-8021-632045B0B97D}" srcOrd="5" destOrd="0" presId="urn:microsoft.com/office/officeart/2008/layout/CircularPictureCallout"/>
    <dgm:cxn modelId="{3417E344-30F1-BA4B-90AC-971ADFD1AC8F}" type="presParOf" srcId="{1B1B177B-F3EA-F549-8021-632045B0B97D}" destId="{CEBC7A5F-B0F7-0D45-852E-C23B89DA4008}" srcOrd="0" destOrd="0" presId="urn:microsoft.com/office/officeart/2008/layout/CircularPictureCallout"/>
    <dgm:cxn modelId="{215D2B37-0376-F442-B32D-C481DCEC8E95}" type="presParOf" srcId="{407B17C4-A963-E346-BE30-A3D9B6268813}" destId="{C9CD1986-9DCD-5146-B4AE-D2FB24490605}" srcOrd="6" destOrd="0" presId="urn:microsoft.com/office/officeart/2008/layout/CircularPictureCallout"/>
    <dgm:cxn modelId="{ED2009AA-EBEB-D342-BB40-BA32470C512B}" type="presParOf" srcId="{407B17C4-A963-E346-BE30-A3D9B6268813}" destId="{875FB40B-B66C-084A-88C9-0A7989E8895A}" srcOrd="7" destOrd="0" presId="urn:microsoft.com/office/officeart/2008/layout/CircularPictureCallout"/>
    <dgm:cxn modelId="{F2F080AE-B3F2-A84B-8A4F-50F821E63FD8}" type="presParOf" srcId="{875FB40B-B66C-084A-88C9-0A7989E8895A}" destId="{BC5604EF-D924-3745-9BDB-113E3D0D958F}" srcOrd="0" destOrd="0" presId="urn:microsoft.com/office/officeart/2008/layout/CircularPictureCallout"/>
    <dgm:cxn modelId="{E4B9760E-BE81-8E4D-9789-224CF8E93C76}" type="presParOf" srcId="{407B17C4-A963-E346-BE30-A3D9B6268813}" destId="{93E0308D-AD43-704C-AA6F-8A583F88EAA8}" srcOrd="8" destOrd="0" presId="urn:microsoft.com/office/officeart/2008/layout/CircularPictureCallout"/>
    <dgm:cxn modelId="{8ADA6538-27D9-2349-8F93-B9D5FC2ADC98}" type="presParOf" srcId="{93E0308D-AD43-704C-AA6F-8A583F88EAA8}" destId="{69D1A968-3EFB-194D-9915-7880B599F5FB}" srcOrd="0" destOrd="0" presId="urn:microsoft.com/office/officeart/2008/layout/CircularPictureCallout"/>
    <dgm:cxn modelId="{5039D0B3-3BD2-184E-84B8-B6535CC114E8}" type="presParOf" srcId="{407B17C4-A963-E346-BE30-A3D9B6268813}" destId="{7F068437-7F52-B941-A7A7-8C5E45AF4A47}" srcOrd="9" destOrd="0" presId="urn:microsoft.com/office/officeart/2008/layout/CircularPictureCallout"/>
    <dgm:cxn modelId="{5E2875BA-E76D-684C-8933-97AE9D00126F}" type="presParOf" srcId="{407B17C4-A963-E346-BE30-A3D9B6268813}" destId="{2636DDCF-E31D-8645-9717-BF3C64947EAC}" srcOrd="10" destOrd="0" presId="urn:microsoft.com/office/officeart/2008/layout/CircularPictureCallout"/>
    <dgm:cxn modelId="{A485D742-206F-A541-96BC-19F3AA3A901D}" type="presParOf" srcId="{2636DDCF-E31D-8645-9717-BF3C64947EAC}" destId="{D319F130-9365-084B-91C6-5900616B97A3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09B81-E82F-E848-BB26-CBB74A614C4D}" type="doc">
      <dgm:prSet loTypeId="urn:microsoft.com/office/officeart/2008/layout/NameandTitleOrganizationalChart" loCatId="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59E965D-5C83-4648-A771-7C971EF1225B}">
      <dgm:prSet phldrT="[文字]" custT="1"/>
      <dgm:spPr/>
      <dgm:t>
        <a:bodyPr/>
        <a:lstStyle/>
        <a:p>
          <a:r>
            <a:rPr lang="zh-TW" altLang="en-US" sz="2400" dirty="0" smtClean="0">
              <a:latin typeface="Georgia"/>
              <a:cs typeface="Georgia"/>
            </a:rPr>
            <a:t>複合醫材</a:t>
          </a:r>
          <a:r>
            <a:rPr lang="en-US" altLang="zh-TW" sz="2400" dirty="0" smtClean="0">
              <a:latin typeface="Georgia"/>
              <a:cs typeface="Georgia"/>
            </a:rPr>
            <a:t>(</a:t>
          </a:r>
          <a:r>
            <a:rPr lang="zh-TW" altLang="en-US" sz="2400" dirty="0" smtClean="0">
              <a:latin typeface="Georgia"/>
              <a:cs typeface="Georgia"/>
            </a:rPr>
            <a:t>產品</a:t>
          </a:r>
          <a:r>
            <a:rPr lang="en-US" altLang="zh-TW" sz="2400" dirty="0" smtClean="0">
              <a:latin typeface="Georgia"/>
              <a:cs typeface="Georgia"/>
            </a:rPr>
            <a:t>)</a:t>
          </a:r>
          <a:endParaRPr lang="zh-TW" altLang="en-US" sz="2400" dirty="0">
            <a:latin typeface="Georgia"/>
            <a:cs typeface="Georgia"/>
          </a:endParaRPr>
        </a:p>
      </dgm:t>
    </dgm:pt>
    <dgm:pt modelId="{DA53204D-9F74-0547-8FF0-F60457C54666}" type="parTrans" cxnId="{E8D16B17-2692-6248-A82A-726B425B031C}">
      <dgm:prSet/>
      <dgm:spPr/>
      <dgm:t>
        <a:bodyPr/>
        <a:lstStyle/>
        <a:p>
          <a:endParaRPr lang="zh-TW" altLang="en-US"/>
        </a:p>
      </dgm:t>
    </dgm:pt>
    <dgm:pt modelId="{E42BF0B8-D8D8-4E47-B523-77FE44CB85DC}" type="sibTrans" cxnId="{E8D16B17-2692-6248-A82A-726B425B031C}">
      <dgm:prSet/>
      <dgm:spPr/>
      <dgm:t>
        <a:bodyPr/>
        <a:lstStyle/>
        <a:p>
          <a:r>
            <a:rPr lang="zh-TW" altLang="en-US" dirty="0" smtClean="0"/>
            <a:t>未經判定</a:t>
          </a:r>
          <a:endParaRPr lang="zh-TW" altLang="en-US" dirty="0"/>
        </a:p>
      </dgm:t>
    </dgm:pt>
    <dgm:pt modelId="{EC8DE84C-CA55-6445-828B-0F7DD997D7E4}" type="asst">
      <dgm:prSet phldrT="[文字]"/>
      <dgm:spPr/>
      <dgm:t>
        <a:bodyPr/>
        <a:lstStyle/>
        <a:p>
          <a:r>
            <a:rPr lang="en-US" altLang="zh-TW" dirty="0" smtClean="0">
              <a:latin typeface="Georgia"/>
              <a:cs typeface="Georgia"/>
            </a:rPr>
            <a:t> FDA (OCP)</a:t>
          </a:r>
          <a:endParaRPr lang="zh-TW" altLang="en-US" dirty="0">
            <a:latin typeface="Georgia"/>
            <a:cs typeface="Georgia"/>
          </a:endParaRPr>
        </a:p>
      </dgm:t>
    </dgm:pt>
    <dgm:pt modelId="{C37CF769-DE25-CD4A-9D73-90F92A519DB4}" type="parTrans" cxnId="{DFA476AC-525B-4848-A6C2-0A5150E19A63}">
      <dgm:prSet/>
      <dgm:spPr/>
      <dgm:t>
        <a:bodyPr/>
        <a:lstStyle/>
        <a:p>
          <a:endParaRPr lang="zh-TW" altLang="en-US"/>
        </a:p>
      </dgm:t>
    </dgm:pt>
    <dgm:pt modelId="{725294E2-C765-C94F-A115-39D1A580B068}" type="sibTrans" cxnId="{DFA476AC-525B-4848-A6C2-0A5150E19A63}">
      <dgm:prSet/>
      <dgm:spPr/>
      <dgm:t>
        <a:bodyPr/>
        <a:lstStyle/>
        <a:p>
          <a:r>
            <a:rPr lang="en-US" altLang="zh-TW" dirty="0" smtClean="0">
              <a:latin typeface="Georgia" panose="02040502050405020303" pitchFamily="18" charset="0"/>
            </a:rPr>
            <a:t>FDA</a:t>
          </a:r>
          <a:r>
            <a:rPr lang="zh-TW" altLang="en-US" dirty="0" smtClean="0">
              <a:latin typeface="Georgia" panose="02040502050405020303" pitchFamily="18" charset="0"/>
            </a:rPr>
            <a:t>複合醫材辦公室：</a:t>
          </a:r>
          <a:endParaRPr lang="en-US" altLang="zh-TW" dirty="0" smtClean="0">
            <a:latin typeface="Georgia" panose="02040502050405020303" pitchFamily="18" charset="0"/>
          </a:endParaRPr>
        </a:p>
        <a:p>
          <a:r>
            <a:rPr lang="zh-TW" altLang="zh-TW" dirty="0" smtClean="0">
              <a:latin typeface="Georgia" panose="02040502050405020303" pitchFamily="18" charset="0"/>
            </a:rPr>
            <a:t>指定主要審查單位及協助單位</a:t>
          </a:r>
          <a:endParaRPr lang="zh-TW" altLang="en-US" dirty="0">
            <a:latin typeface="Georgia" panose="02040502050405020303" pitchFamily="18" charset="0"/>
          </a:endParaRPr>
        </a:p>
      </dgm:t>
    </dgm:pt>
    <dgm:pt modelId="{6160298C-F91D-A647-B064-D646C56968CC}">
      <dgm:prSet phldrT="[文字]"/>
      <dgm:spPr/>
      <dgm:t>
        <a:bodyPr/>
        <a:lstStyle/>
        <a:p>
          <a:r>
            <a:rPr lang="en-US" altLang="zh-Hant" dirty="0" smtClean="0">
              <a:latin typeface="Georgia"/>
              <a:ea typeface="+mn-ea"/>
              <a:cs typeface="Georgia"/>
            </a:rPr>
            <a:t>CDRH(Center for Devices and Radiological Health</a:t>
          </a:r>
          <a:endParaRPr lang="zh-TW" altLang="en-US" dirty="0">
            <a:latin typeface="Georgia"/>
            <a:cs typeface="Georgia"/>
          </a:endParaRPr>
        </a:p>
      </dgm:t>
    </dgm:pt>
    <dgm:pt modelId="{6D7F9DE6-C755-5148-9FE3-B691B3D3D632}" type="parTrans" cxnId="{D70E0059-D44A-0043-B3F3-3280A66BAA59}">
      <dgm:prSet/>
      <dgm:spPr/>
      <dgm:t>
        <a:bodyPr/>
        <a:lstStyle/>
        <a:p>
          <a:endParaRPr lang="zh-TW" altLang="en-US"/>
        </a:p>
      </dgm:t>
    </dgm:pt>
    <dgm:pt modelId="{EE4BFFA3-46D0-DC42-84B7-164952D4FE5D}" type="sibTrans" cxnId="{D70E0059-D44A-0043-B3F3-3280A66BAA59}">
      <dgm:prSet/>
      <dgm:spPr/>
      <dgm:t>
        <a:bodyPr/>
        <a:lstStyle/>
        <a:p>
          <a:r>
            <a:rPr lang="zh-TW" altLang="en-US" dirty="0" smtClean="0"/>
            <a:t>以審查醫材者</a:t>
          </a:r>
          <a:endParaRPr lang="zh-TW" altLang="en-US" dirty="0"/>
        </a:p>
      </dgm:t>
    </dgm:pt>
    <dgm:pt modelId="{F4DD2156-2DA5-2E45-AA9C-2E543588D367}">
      <dgm:prSet phldrT="[文字]"/>
      <dgm:spPr/>
      <dgm:t>
        <a:bodyPr/>
        <a:lstStyle/>
        <a:p>
          <a:r>
            <a:rPr lang="en-US" altLang="zh-Hant" dirty="0" smtClean="0">
              <a:latin typeface="Georgia"/>
              <a:ea typeface="+mn-ea"/>
              <a:cs typeface="Georgia"/>
            </a:rPr>
            <a:t>CDER (Center for Drug Evaluation and Research </a:t>
          </a:r>
          <a:endParaRPr lang="zh-TW" altLang="en-US" dirty="0">
            <a:latin typeface="Georgia"/>
            <a:cs typeface="Georgia"/>
          </a:endParaRPr>
        </a:p>
      </dgm:t>
    </dgm:pt>
    <dgm:pt modelId="{55B0C393-8E2B-D642-A975-00FFE477B8E2}" type="parTrans" cxnId="{9D02B3A6-AA69-B143-AAA3-33A42F774645}">
      <dgm:prSet/>
      <dgm:spPr/>
      <dgm:t>
        <a:bodyPr/>
        <a:lstStyle/>
        <a:p>
          <a:endParaRPr lang="zh-TW" altLang="en-US"/>
        </a:p>
      </dgm:t>
    </dgm:pt>
    <dgm:pt modelId="{9BDD7CBC-E515-C548-9675-D13A1061ADA2}" type="sibTrans" cxnId="{9D02B3A6-AA69-B143-AAA3-33A42F774645}">
      <dgm:prSet/>
      <dgm:spPr/>
      <dgm:t>
        <a:bodyPr/>
        <a:lstStyle/>
        <a:p>
          <a:r>
            <a:rPr lang="zh-TW" altLang="en-US" dirty="0" smtClean="0"/>
            <a:t>以審查藥品者</a:t>
          </a:r>
          <a:endParaRPr lang="zh-TW" altLang="en-US" dirty="0"/>
        </a:p>
      </dgm:t>
    </dgm:pt>
    <dgm:pt modelId="{497BB6C8-F2D0-214E-AE8E-FA306D2DD14C}">
      <dgm:prSet phldrT="[文字]"/>
      <dgm:spPr/>
      <dgm:t>
        <a:bodyPr/>
        <a:lstStyle/>
        <a:p>
          <a:r>
            <a:rPr lang="en-US" altLang="zh-Hant" dirty="0" smtClean="0">
              <a:latin typeface="Georgia"/>
              <a:ea typeface="+mn-ea"/>
              <a:cs typeface="Georgia"/>
            </a:rPr>
            <a:t>CBER (Center for Biologics Evaluation &amp; Research)</a:t>
          </a:r>
          <a:endParaRPr lang="zh-TW" altLang="en-US" dirty="0">
            <a:latin typeface="Georgia"/>
            <a:cs typeface="Georgia"/>
          </a:endParaRPr>
        </a:p>
      </dgm:t>
    </dgm:pt>
    <dgm:pt modelId="{2074A8B4-D430-C64A-85F0-E6E3AA9BD36B}" type="parTrans" cxnId="{01E19739-9F94-8046-960D-833C88951262}">
      <dgm:prSet/>
      <dgm:spPr/>
      <dgm:t>
        <a:bodyPr/>
        <a:lstStyle/>
        <a:p>
          <a:endParaRPr lang="zh-TW" altLang="en-US"/>
        </a:p>
      </dgm:t>
    </dgm:pt>
    <dgm:pt modelId="{BECB248F-97FC-E443-A646-9B41072BE17C}" type="sibTrans" cxnId="{01E19739-9F94-8046-960D-833C88951262}">
      <dgm:prSet/>
      <dgm:spPr/>
      <dgm:t>
        <a:bodyPr/>
        <a:lstStyle/>
        <a:p>
          <a:r>
            <a:rPr lang="zh-TW" altLang="en-US" dirty="0" smtClean="0"/>
            <a:t>以審查生物製劑</a:t>
          </a:r>
          <a:endParaRPr lang="zh-TW" altLang="en-US" dirty="0"/>
        </a:p>
      </dgm:t>
    </dgm:pt>
    <dgm:pt modelId="{DC0F9AF5-6289-7A41-8B73-E7724ED77540}" type="pres">
      <dgm:prSet presAssocID="{B6909B81-E82F-E848-BB26-CBB74A614C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50A835D-0706-B749-8409-98BA4E45B58B}" type="pres">
      <dgm:prSet presAssocID="{759E965D-5C83-4648-A771-7C971EF1225B}" presName="hierRoot1" presStyleCnt="0">
        <dgm:presLayoutVars>
          <dgm:hierBranch val="init"/>
        </dgm:presLayoutVars>
      </dgm:prSet>
      <dgm:spPr/>
    </dgm:pt>
    <dgm:pt modelId="{80BC0393-6C16-BD4D-B4A4-BF0477AEC8EB}" type="pres">
      <dgm:prSet presAssocID="{759E965D-5C83-4648-A771-7C971EF1225B}" presName="rootComposite1" presStyleCnt="0"/>
      <dgm:spPr/>
    </dgm:pt>
    <dgm:pt modelId="{79E14549-F5D9-2142-A8E0-B048FA7670B5}" type="pres">
      <dgm:prSet presAssocID="{759E965D-5C83-4648-A771-7C971EF1225B}" presName="rootText1" presStyleLbl="node0" presStyleIdx="0" presStyleCnt="1" custScaleX="129605" custScaleY="149899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2A7CBF-17E7-6644-8487-C66A202BF03F}" type="pres">
      <dgm:prSet presAssocID="{759E965D-5C83-4648-A771-7C971EF1225B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9C6A160-1325-644B-B157-574A23B70E19}" type="pres">
      <dgm:prSet presAssocID="{759E965D-5C83-4648-A771-7C971EF1225B}" presName="rootConnector1" presStyleLbl="node1" presStyleIdx="0" presStyleCnt="3"/>
      <dgm:spPr/>
      <dgm:t>
        <a:bodyPr/>
        <a:lstStyle/>
        <a:p>
          <a:endParaRPr lang="zh-TW" altLang="en-US"/>
        </a:p>
      </dgm:t>
    </dgm:pt>
    <dgm:pt modelId="{475F2FEF-BA4E-5C40-956B-73A53893486A}" type="pres">
      <dgm:prSet presAssocID="{759E965D-5C83-4648-A771-7C971EF1225B}" presName="hierChild2" presStyleCnt="0"/>
      <dgm:spPr/>
    </dgm:pt>
    <dgm:pt modelId="{B1D82745-F0EA-5A42-AF69-A8D1A49F6D88}" type="pres">
      <dgm:prSet presAssocID="{6D7F9DE6-C755-5148-9FE3-B691B3D3D632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E24B6E9C-93F5-5E4A-8B74-596DC9E3A4E1}" type="pres">
      <dgm:prSet presAssocID="{6160298C-F91D-A647-B064-D646C56968CC}" presName="hierRoot2" presStyleCnt="0">
        <dgm:presLayoutVars>
          <dgm:hierBranch val="init"/>
        </dgm:presLayoutVars>
      </dgm:prSet>
      <dgm:spPr/>
    </dgm:pt>
    <dgm:pt modelId="{C207FFE5-55F3-304C-BAB9-0E21368C90E0}" type="pres">
      <dgm:prSet presAssocID="{6160298C-F91D-A647-B064-D646C56968CC}" presName="rootComposite" presStyleCnt="0"/>
      <dgm:spPr/>
    </dgm:pt>
    <dgm:pt modelId="{1FEC3D4F-EBBA-9840-B91A-D1E24B86777C}" type="pres">
      <dgm:prSet presAssocID="{6160298C-F91D-A647-B064-D646C56968CC}" presName="rootText" presStyleLbl="node1" presStyleIdx="0" presStyleCnt="3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59C26D5-64B1-9E47-8076-74927E856F67}" type="pres">
      <dgm:prSet presAssocID="{6160298C-F91D-A647-B064-D646C56968CC}" presName="titleText2" presStyleLbl="fgAcc1" presStyleIdx="0" presStyleCnt="3" custLinFactNeighborX="675" custLinFactNeighborY="2191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2372E9EA-0176-444F-8DE1-6CF0E42D031F}" type="pres">
      <dgm:prSet presAssocID="{6160298C-F91D-A647-B064-D646C56968CC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B4954049-2AFE-CD4D-99D6-F3AC8A147D53}" type="pres">
      <dgm:prSet presAssocID="{6160298C-F91D-A647-B064-D646C56968CC}" presName="hierChild4" presStyleCnt="0"/>
      <dgm:spPr/>
    </dgm:pt>
    <dgm:pt modelId="{88697B88-BECB-B741-888A-05BD487CAD25}" type="pres">
      <dgm:prSet presAssocID="{6160298C-F91D-A647-B064-D646C56968CC}" presName="hierChild5" presStyleCnt="0"/>
      <dgm:spPr/>
    </dgm:pt>
    <dgm:pt modelId="{218CAB7E-6416-0644-98C5-C74AB5A5BA87}" type="pres">
      <dgm:prSet presAssocID="{55B0C393-8E2B-D642-A975-00FFE477B8E2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966C9ED2-DF17-104A-BAE2-3AD0BA7D44F4}" type="pres">
      <dgm:prSet presAssocID="{F4DD2156-2DA5-2E45-AA9C-2E543588D367}" presName="hierRoot2" presStyleCnt="0">
        <dgm:presLayoutVars>
          <dgm:hierBranch val="init"/>
        </dgm:presLayoutVars>
      </dgm:prSet>
      <dgm:spPr/>
    </dgm:pt>
    <dgm:pt modelId="{3014F15F-EAFB-194B-8227-D3530A744A9E}" type="pres">
      <dgm:prSet presAssocID="{F4DD2156-2DA5-2E45-AA9C-2E543588D367}" presName="rootComposite" presStyleCnt="0"/>
      <dgm:spPr/>
    </dgm:pt>
    <dgm:pt modelId="{89D5F62C-8950-FB48-BCEC-BE5234396566}" type="pres">
      <dgm:prSet presAssocID="{F4DD2156-2DA5-2E45-AA9C-2E543588D367}" presName="rootText" presStyleLbl="node1" presStyleIdx="1" presStyleCnt="3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BC840BF-DE41-7445-BB19-8F32BA9B1B31}" type="pres">
      <dgm:prSet presAssocID="{F4DD2156-2DA5-2E45-AA9C-2E543588D367}" presName="titleText2" presStyleLbl="fg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853DA44F-CDBB-8B46-93A9-90828BD346E7}" type="pres">
      <dgm:prSet presAssocID="{F4DD2156-2DA5-2E45-AA9C-2E543588D367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6D81FB5B-9B5E-CD4B-95C5-6D5AC23C47B6}" type="pres">
      <dgm:prSet presAssocID="{F4DD2156-2DA5-2E45-AA9C-2E543588D367}" presName="hierChild4" presStyleCnt="0"/>
      <dgm:spPr/>
    </dgm:pt>
    <dgm:pt modelId="{219D0FCF-2962-BB47-9491-5437CED7356C}" type="pres">
      <dgm:prSet presAssocID="{F4DD2156-2DA5-2E45-AA9C-2E543588D367}" presName="hierChild5" presStyleCnt="0"/>
      <dgm:spPr/>
    </dgm:pt>
    <dgm:pt modelId="{8657163D-F551-0645-8EEC-9701B5A39387}" type="pres">
      <dgm:prSet presAssocID="{2074A8B4-D430-C64A-85F0-E6E3AA9BD36B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6A77BE5C-3F0A-1141-AB30-5E0208646DA2}" type="pres">
      <dgm:prSet presAssocID="{497BB6C8-F2D0-214E-AE8E-FA306D2DD14C}" presName="hierRoot2" presStyleCnt="0">
        <dgm:presLayoutVars>
          <dgm:hierBranch val="init"/>
        </dgm:presLayoutVars>
      </dgm:prSet>
      <dgm:spPr/>
    </dgm:pt>
    <dgm:pt modelId="{DDDDC79E-AA74-CA41-9BE0-9AA50B2E86CB}" type="pres">
      <dgm:prSet presAssocID="{497BB6C8-F2D0-214E-AE8E-FA306D2DD14C}" presName="rootComposite" presStyleCnt="0"/>
      <dgm:spPr/>
    </dgm:pt>
    <dgm:pt modelId="{5AB8BCB3-4475-BC44-B099-3E13EA942247}" type="pres">
      <dgm:prSet presAssocID="{497BB6C8-F2D0-214E-AE8E-FA306D2DD14C}" presName="rootText" presStyleLbl="node1" presStyleIdx="2" presStyleCnt="3">
        <dgm:presLayoutVars>
          <dgm:chMax/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F232CB6-D6DE-044F-B07A-9ADF378BBD01}" type="pres">
      <dgm:prSet presAssocID="{497BB6C8-F2D0-214E-AE8E-FA306D2DD14C}" presName="titleText2" presStyleLbl="fg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04138F97-001C-0444-BAFC-4BE5AB5F5E63}" type="pres">
      <dgm:prSet presAssocID="{497BB6C8-F2D0-214E-AE8E-FA306D2DD14C}" presName="rootConnector" presStyleLbl="node2" presStyleIdx="0" presStyleCnt="0"/>
      <dgm:spPr/>
      <dgm:t>
        <a:bodyPr/>
        <a:lstStyle/>
        <a:p>
          <a:endParaRPr lang="zh-TW" altLang="en-US"/>
        </a:p>
      </dgm:t>
    </dgm:pt>
    <dgm:pt modelId="{DED119BD-2FDF-B44C-8EB4-B170C0EF3AE3}" type="pres">
      <dgm:prSet presAssocID="{497BB6C8-F2D0-214E-AE8E-FA306D2DD14C}" presName="hierChild4" presStyleCnt="0"/>
      <dgm:spPr/>
    </dgm:pt>
    <dgm:pt modelId="{3B43DEF4-438A-914D-825C-6E9D7EB61685}" type="pres">
      <dgm:prSet presAssocID="{497BB6C8-F2D0-214E-AE8E-FA306D2DD14C}" presName="hierChild5" presStyleCnt="0"/>
      <dgm:spPr/>
    </dgm:pt>
    <dgm:pt modelId="{649EAFFD-BD9C-234E-A94E-C5531513240A}" type="pres">
      <dgm:prSet presAssocID="{759E965D-5C83-4648-A771-7C971EF1225B}" presName="hierChild3" presStyleCnt="0"/>
      <dgm:spPr/>
    </dgm:pt>
    <dgm:pt modelId="{707320ED-862D-C747-B368-0B6A4834031E}" type="pres">
      <dgm:prSet presAssocID="{C37CF769-DE25-CD4A-9D73-90F92A519DB4}" presName="Name96" presStyleLbl="parChTrans1D2" presStyleIdx="3" presStyleCnt="4"/>
      <dgm:spPr/>
      <dgm:t>
        <a:bodyPr/>
        <a:lstStyle/>
        <a:p>
          <a:endParaRPr lang="zh-TW" altLang="en-US"/>
        </a:p>
      </dgm:t>
    </dgm:pt>
    <dgm:pt modelId="{213BCDDA-7F34-064B-B4C6-4373971C9216}" type="pres">
      <dgm:prSet presAssocID="{EC8DE84C-CA55-6445-828B-0F7DD997D7E4}" presName="hierRoot3" presStyleCnt="0">
        <dgm:presLayoutVars>
          <dgm:hierBranch val="init"/>
        </dgm:presLayoutVars>
      </dgm:prSet>
      <dgm:spPr/>
    </dgm:pt>
    <dgm:pt modelId="{9A430876-40ED-3443-90E4-E2246BBF80DF}" type="pres">
      <dgm:prSet presAssocID="{EC8DE84C-CA55-6445-828B-0F7DD997D7E4}" presName="rootComposite3" presStyleCnt="0"/>
      <dgm:spPr/>
    </dgm:pt>
    <dgm:pt modelId="{97A61795-BC7E-3441-BE28-405BB54894D1}" type="pres">
      <dgm:prSet presAssocID="{EC8DE84C-CA55-6445-828B-0F7DD997D7E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EECD2E3-394F-4948-9DD4-57CA71886C35}" type="pres">
      <dgm:prSet presAssocID="{EC8DE84C-CA55-6445-828B-0F7DD997D7E4}" presName="titleText3" presStyleLbl="fgAcc2" presStyleIdx="0" presStyleCnt="1" custScaleX="162493" custScaleY="169439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  <dgm:pt modelId="{C3DF65FC-3DE4-8B4C-A462-3CB6D6AA1367}" type="pres">
      <dgm:prSet presAssocID="{EC8DE84C-CA55-6445-828B-0F7DD997D7E4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678A2028-E710-0B43-B92D-31D2616D8ABD}" type="pres">
      <dgm:prSet presAssocID="{EC8DE84C-CA55-6445-828B-0F7DD997D7E4}" presName="hierChild6" presStyleCnt="0"/>
      <dgm:spPr/>
    </dgm:pt>
    <dgm:pt modelId="{212EF64E-FFEC-274C-86B9-35042C584AF9}" type="pres">
      <dgm:prSet presAssocID="{EC8DE84C-CA55-6445-828B-0F7DD997D7E4}" presName="hierChild7" presStyleCnt="0"/>
      <dgm:spPr/>
    </dgm:pt>
  </dgm:ptLst>
  <dgm:cxnLst>
    <dgm:cxn modelId="{D70E0059-D44A-0043-B3F3-3280A66BAA59}" srcId="{759E965D-5C83-4648-A771-7C971EF1225B}" destId="{6160298C-F91D-A647-B064-D646C56968CC}" srcOrd="1" destOrd="0" parTransId="{6D7F9DE6-C755-5148-9FE3-B691B3D3D632}" sibTransId="{EE4BFFA3-46D0-DC42-84B7-164952D4FE5D}"/>
    <dgm:cxn modelId="{C3112D6C-7D42-9C45-A27D-2215A9C4AE69}" type="presOf" srcId="{C37CF769-DE25-CD4A-9D73-90F92A519DB4}" destId="{707320ED-862D-C747-B368-0B6A4834031E}" srcOrd="0" destOrd="0" presId="urn:microsoft.com/office/officeart/2008/layout/NameandTitleOrganizationalChart"/>
    <dgm:cxn modelId="{9332A115-A781-3540-8770-46C39CC95477}" type="presOf" srcId="{EC8DE84C-CA55-6445-828B-0F7DD997D7E4}" destId="{C3DF65FC-3DE4-8B4C-A462-3CB6D6AA1367}" srcOrd="1" destOrd="0" presId="urn:microsoft.com/office/officeart/2008/layout/NameandTitleOrganizationalChart"/>
    <dgm:cxn modelId="{E8D16B17-2692-6248-A82A-726B425B031C}" srcId="{B6909B81-E82F-E848-BB26-CBB74A614C4D}" destId="{759E965D-5C83-4648-A771-7C971EF1225B}" srcOrd="0" destOrd="0" parTransId="{DA53204D-9F74-0547-8FF0-F60457C54666}" sibTransId="{E42BF0B8-D8D8-4E47-B523-77FE44CB85DC}"/>
    <dgm:cxn modelId="{0863D86C-3A5C-604F-A493-DC866BD895C0}" type="presOf" srcId="{725294E2-C765-C94F-A115-39D1A580B068}" destId="{9EECD2E3-394F-4948-9DD4-57CA71886C35}" srcOrd="0" destOrd="0" presId="urn:microsoft.com/office/officeart/2008/layout/NameandTitleOrganizationalChart"/>
    <dgm:cxn modelId="{A5E15B8F-61E7-4A48-AF57-6CCFEA6B0F36}" type="presOf" srcId="{759E965D-5C83-4648-A771-7C971EF1225B}" destId="{79E14549-F5D9-2142-A8E0-B048FA7670B5}" srcOrd="0" destOrd="0" presId="urn:microsoft.com/office/officeart/2008/layout/NameandTitleOrganizationalChart"/>
    <dgm:cxn modelId="{1BBFF72C-6BFD-EB44-8B7F-307F8FC46A6E}" type="presOf" srcId="{9BDD7CBC-E515-C548-9675-D13A1061ADA2}" destId="{CBC840BF-DE41-7445-BB19-8F32BA9B1B31}" srcOrd="0" destOrd="0" presId="urn:microsoft.com/office/officeart/2008/layout/NameandTitleOrganizationalChart"/>
    <dgm:cxn modelId="{E03B8233-F550-D14E-8F1E-F41CBD7D49F3}" type="presOf" srcId="{759E965D-5C83-4648-A771-7C971EF1225B}" destId="{89C6A160-1325-644B-B157-574A23B70E19}" srcOrd="1" destOrd="0" presId="urn:microsoft.com/office/officeart/2008/layout/NameandTitleOrganizationalChart"/>
    <dgm:cxn modelId="{DFA476AC-525B-4848-A6C2-0A5150E19A63}" srcId="{759E965D-5C83-4648-A771-7C971EF1225B}" destId="{EC8DE84C-CA55-6445-828B-0F7DD997D7E4}" srcOrd="0" destOrd="0" parTransId="{C37CF769-DE25-CD4A-9D73-90F92A519DB4}" sibTransId="{725294E2-C765-C94F-A115-39D1A580B068}"/>
    <dgm:cxn modelId="{9D02B3A6-AA69-B143-AAA3-33A42F774645}" srcId="{759E965D-5C83-4648-A771-7C971EF1225B}" destId="{F4DD2156-2DA5-2E45-AA9C-2E543588D367}" srcOrd="2" destOrd="0" parTransId="{55B0C393-8E2B-D642-A975-00FFE477B8E2}" sibTransId="{9BDD7CBC-E515-C548-9675-D13A1061ADA2}"/>
    <dgm:cxn modelId="{927A3C33-0DDC-5B4F-B273-B191FD02C6A4}" type="presOf" srcId="{F4DD2156-2DA5-2E45-AA9C-2E543588D367}" destId="{89D5F62C-8950-FB48-BCEC-BE5234396566}" srcOrd="0" destOrd="0" presId="urn:microsoft.com/office/officeart/2008/layout/NameandTitleOrganizationalChart"/>
    <dgm:cxn modelId="{9815594F-AE93-D349-AD1E-AE67226172A2}" type="presOf" srcId="{55B0C393-8E2B-D642-A975-00FFE477B8E2}" destId="{218CAB7E-6416-0644-98C5-C74AB5A5BA87}" srcOrd="0" destOrd="0" presId="urn:microsoft.com/office/officeart/2008/layout/NameandTitleOrganizationalChart"/>
    <dgm:cxn modelId="{F20B1C3B-3BAA-1948-83C7-58E90BEA55FA}" type="presOf" srcId="{6D7F9DE6-C755-5148-9FE3-B691B3D3D632}" destId="{B1D82745-F0EA-5A42-AF69-A8D1A49F6D88}" srcOrd="0" destOrd="0" presId="urn:microsoft.com/office/officeart/2008/layout/NameandTitleOrganizationalChart"/>
    <dgm:cxn modelId="{9B3A8B00-ACA7-A945-B94B-A62247FC5E2D}" type="presOf" srcId="{EE4BFFA3-46D0-DC42-84B7-164952D4FE5D}" destId="{F59C26D5-64B1-9E47-8076-74927E856F67}" srcOrd="0" destOrd="0" presId="urn:microsoft.com/office/officeart/2008/layout/NameandTitleOrganizationalChart"/>
    <dgm:cxn modelId="{5E90F7CD-901E-3B43-94D4-567C80FFA188}" type="presOf" srcId="{BECB248F-97FC-E443-A646-9B41072BE17C}" destId="{4F232CB6-D6DE-044F-B07A-9ADF378BBD01}" srcOrd="0" destOrd="0" presId="urn:microsoft.com/office/officeart/2008/layout/NameandTitleOrganizationalChart"/>
    <dgm:cxn modelId="{1FE1EAA9-7938-2A46-A97E-B766077097CA}" type="presOf" srcId="{497BB6C8-F2D0-214E-AE8E-FA306D2DD14C}" destId="{5AB8BCB3-4475-BC44-B099-3E13EA942247}" srcOrd="0" destOrd="0" presId="urn:microsoft.com/office/officeart/2008/layout/NameandTitleOrganizationalChart"/>
    <dgm:cxn modelId="{184C94B0-96E9-4842-8B1D-B67DD3E0C36A}" type="presOf" srcId="{6160298C-F91D-A647-B064-D646C56968CC}" destId="{1FEC3D4F-EBBA-9840-B91A-D1E24B86777C}" srcOrd="0" destOrd="0" presId="urn:microsoft.com/office/officeart/2008/layout/NameandTitleOrganizationalChart"/>
    <dgm:cxn modelId="{1D1C3D08-D0D6-7345-B4FE-3D7DF8A33BA3}" type="presOf" srcId="{2074A8B4-D430-C64A-85F0-E6E3AA9BD36B}" destId="{8657163D-F551-0645-8EEC-9701B5A39387}" srcOrd="0" destOrd="0" presId="urn:microsoft.com/office/officeart/2008/layout/NameandTitleOrganizationalChart"/>
    <dgm:cxn modelId="{01E19739-9F94-8046-960D-833C88951262}" srcId="{759E965D-5C83-4648-A771-7C971EF1225B}" destId="{497BB6C8-F2D0-214E-AE8E-FA306D2DD14C}" srcOrd="3" destOrd="0" parTransId="{2074A8B4-D430-C64A-85F0-E6E3AA9BD36B}" sibTransId="{BECB248F-97FC-E443-A646-9B41072BE17C}"/>
    <dgm:cxn modelId="{E1161659-6DFB-C64A-80D8-AC3045A5CFD5}" type="presOf" srcId="{497BB6C8-F2D0-214E-AE8E-FA306D2DD14C}" destId="{04138F97-001C-0444-BAFC-4BE5AB5F5E63}" srcOrd="1" destOrd="0" presId="urn:microsoft.com/office/officeart/2008/layout/NameandTitleOrganizationalChart"/>
    <dgm:cxn modelId="{8DF2E8E6-FC12-574B-8F2B-0806495D055B}" type="presOf" srcId="{F4DD2156-2DA5-2E45-AA9C-2E543588D367}" destId="{853DA44F-CDBB-8B46-93A9-90828BD346E7}" srcOrd="1" destOrd="0" presId="urn:microsoft.com/office/officeart/2008/layout/NameandTitleOrganizationalChart"/>
    <dgm:cxn modelId="{6A9B21D3-9128-A04D-B59B-3EECD230790E}" type="presOf" srcId="{6160298C-F91D-A647-B064-D646C56968CC}" destId="{2372E9EA-0176-444F-8DE1-6CF0E42D031F}" srcOrd="1" destOrd="0" presId="urn:microsoft.com/office/officeart/2008/layout/NameandTitleOrganizationalChart"/>
    <dgm:cxn modelId="{A136F9B2-240D-4D48-9EDF-6BA3B60B1BB2}" type="presOf" srcId="{B6909B81-E82F-E848-BB26-CBB74A614C4D}" destId="{DC0F9AF5-6289-7A41-8B73-E7724ED77540}" srcOrd="0" destOrd="0" presId="urn:microsoft.com/office/officeart/2008/layout/NameandTitleOrganizationalChart"/>
    <dgm:cxn modelId="{273402C3-EB7E-4A40-8354-EF6D52E9E22B}" type="presOf" srcId="{E42BF0B8-D8D8-4E47-B523-77FE44CB85DC}" destId="{532A7CBF-17E7-6644-8487-C66A202BF03F}" srcOrd="0" destOrd="0" presId="urn:microsoft.com/office/officeart/2008/layout/NameandTitleOrganizationalChart"/>
    <dgm:cxn modelId="{2550005E-3BD7-5A45-8ECF-A8AB2C3F1F32}" type="presOf" srcId="{EC8DE84C-CA55-6445-828B-0F7DD997D7E4}" destId="{97A61795-BC7E-3441-BE28-405BB54894D1}" srcOrd="0" destOrd="0" presId="urn:microsoft.com/office/officeart/2008/layout/NameandTitleOrganizationalChart"/>
    <dgm:cxn modelId="{222EA511-CF81-2C4E-8AA9-F5AC147F4913}" type="presParOf" srcId="{DC0F9AF5-6289-7A41-8B73-E7724ED77540}" destId="{B50A835D-0706-B749-8409-98BA4E45B58B}" srcOrd="0" destOrd="0" presId="urn:microsoft.com/office/officeart/2008/layout/NameandTitleOrganizationalChart"/>
    <dgm:cxn modelId="{EA6FBA91-9727-0B4C-8910-A1C61ADE4507}" type="presParOf" srcId="{B50A835D-0706-B749-8409-98BA4E45B58B}" destId="{80BC0393-6C16-BD4D-B4A4-BF0477AEC8EB}" srcOrd="0" destOrd="0" presId="urn:microsoft.com/office/officeart/2008/layout/NameandTitleOrganizationalChart"/>
    <dgm:cxn modelId="{057AE5C3-E18F-AC42-80BD-FF83B4FE70E3}" type="presParOf" srcId="{80BC0393-6C16-BD4D-B4A4-BF0477AEC8EB}" destId="{79E14549-F5D9-2142-A8E0-B048FA7670B5}" srcOrd="0" destOrd="0" presId="urn:microsoft.com/office/officeart/2008/layout/NameandTitleOrganizationalChart"/>
    <dgm:cxn modelId="{4656FF2E-EF04-6341-8934-992525A98C8F}" type="presParOf" srcId="{80BC0393-6C16-BD4D-B4A4-BF0477AEC8EB}" destId="{532A7CBF-17E7-6644-8487-C66A202BF03F}" srcOrd="1" destOrd="0" presId="urn:microsoft.com/office/officeart/2008/layout/NameandTitleOrganizationalChart"/>
    <dgm:cxn modelId="{DB16E98A-33EF-C14A-A3CA-86D8354E23AC}" type="presParOf" srcId="{80BC0393-6C16-BD4D-B4A4-BF0477AEC8EB}" destId="{89C6A160-1325-644B-B157-574A23B70E19}" srcOrd="2" destOrd="0" presId="urn:microsoft.com/office/officeart/2008/layout/NameandTitleOrganizationalChart"/>
    <dgm:cxn modelId="{16574015-60A3-F940-8007-53920F91B94C}" type="presParOf" srcId="{B50A835D-0706-B749-8409-98BA4E45B58B}" destId="{475F2FEF-BA4E-5C40-956B-73A53893486A}" srcOrd="1" destOrd="0" presId="urn:microsoft.com/office/officeart/2008/layout/NameandTitleOrganizationalChart"/>
    <dgm:cxn modelId="{E6BC9F4B-2C6D-A949-827A-CD8E7D2DD2F5}" type="presParOf" srcId="{475F2FEF-BA4E-5C40-956B-73A53893486A}" destId="{B1D82745-F0EA-5A42-AF69-A8D1A49F6D88}" srcOrd="0" destOrd="0" presId="urn:microsoft.com/office/officeart/2008/layout/NameandTitleOrganizationalChart"/>
    <dgm:cxn modelId="{42959BB6-ECCA-0547-97B3-F6D40067B193}" type="presParOf" srcId="{475F2FEF-BA4E-5C40-956B-73A53893486A}" destId="{E24B6E9C-93F5-5E4A-8B74-596DC9E3A4E1}" srcOrd="1" destOrd="0" presId="urn:microsoft.com/office/officeart/2008/layout/NameandTitleOrganizationalChart"/>
    <dgm:cxn modelId="{C5515A00-6319-DE4F-A0A7-EBDF1F710188}" type="presParOf" srcId="{E24B6E9C-93F5-5E4A-8B74-596DC9E3A4E1}" destId="{C207FFE5-55F3-304C-BAB9-0E21368C90E0}" srcOrd="0" destOrd="0" presId="urn:microsoft.com/office/officeart/2008/layout/NameandTitleOrganizationalChart"/>
    <dgm:cxn modelId="{57AF87F3-ACD7-9D49-96A7-3F50ABEDC40B}" type="presParOf" srcId="{C207FFE5-55F3-304C-BAB9-0E21368C90E0}" destId="{1FEC3D4F-EBBA-9840-B91A-D1E24B86777C}" srcOrd="0" destOrd="0" presId="urn:microsoft.com/office/officeart/2008/layout/NameandTitleOrganizationalChart"/>
    <dgm:cxn modelId="{0DFC12C1-B67F-BD49-8CA0-F5F7C639F60F}" type="presParOf" srcId="{C207FFE5-55F3-304C-BAB9-0E21368C90E0}" destId="{F59C26D5-64B1-9E47-8076-74927E856F67}" srcOrd="1" destOrd="0" presId="urn:microsoft.com/office/officeart/2008/layout/NameandTitleOrganizationalChart"/>
    <dgm:cxn modelId="{E075BAE0-D251-2842-815B-55C6028CE386}" type="presParOf" srcId="{C207FFE5-55F3-304C-BAB9-0E21368C90E0}" destId="{2372E9EA-0176-444F-8DE1-6CF0E42D031F}" srcOrd="2" destOrd="0" presId="urn:microsoft.com/office/officeart/2008/layout/NameandTitleOrganizationalChart"/>
    <dgm:cxn modelId="{C19B12CD-5412-F849-BEAA-33672F76AF2F}" type="presParOf" srcId="{E24B6E9C-93F5-5E4A-8B74-596DC9E3A4E1}" destId="{B4954049-2AFE-CD4D-99D6-F3AC8A147D53}" srcOrd="1" destOrd="0" presId="urn:microsoft.com/office/officeart/2008/layout/NameandTitleOrganizationalChart"/>
    <dgm:cxn modelId="{40391C17-A494-4A4E-AB60-D0E8D8E296D8}" type="presParOf" srcId="{E24B6E9C-93F5-5E4A-8B74-596DC9E3A4E1}" destId="{88697B88-BECB-B741-888A-05BD487CAD25}" srcOrd="2" destOrd="0" presId="urn:microsoft.com/office/officeart/2008/layout/NameandTitleOrganizationalChart"/>
    <dgm:cxn modelId="{6A6716B2-B765-8640-95D2-3912965D2CF1}" type="presParOf" srcId="{475F2FEF-BA4E-5C40-956B-73A53893486A}" destId="{218CAB7E-6416-0644-98C5-C74AB5A5BA87}" srcOrd="2" destOrd="0" presId="urn:microsoft.com/office/officeart/2008/layout/NameandTitleOrganizationalChart"/>
    <dgm:cxn modelId="{FE02AB36-49ED-C541-9F56-981423233D8A}" type="presParOf" srcId="{475F2FEF-BA4E-5C40-956B-73A53893486A}" destId="{966C9ED2-DF17-104A-BAE2-3AD0BA7D44F4}" srcOrd="3" destOrd="0" presId="urn:microsoft.com/office/officeart/2008/layout/NameandTitleOrganizationalChart"/>
    <dgm:cxn modelId="{2B3E5F3F-7BFD-3948-9262-16DE0A8D1108}" type="presParOf" srcId="{966C9ED2-DF17-104A-BAE2-3AD0BA7D44F4}" destId="{3014F15F-EAFB-194B-8227-D3530A744A9E}" srcOrd="0" destOrd="0" presId="urn:microsoft.com/office/officeart/2008/layout/NameandTitleOrganizationalChart"/>
    <dgm:cxn modelId="{8697C087-A6A0-4847-ABA4-7328CABC63AC}" type="presParOf" srcId="{3014F15F-EAFB-194B-8227-D3530A744A9E}" destId="{89D5F62C-8950-FB48-BCEC-BE5234396566}" srcOrd="0" destOrd="0" presId="urn:microsoft.com/office/officeart/2008/layout/NameandTitleOrganizationalChart"/>
    <dgm:cxn modelId="{55492F46-9155-5847-81F5-2F2A5F3F0151}" type="presParOf" srcId="{3014F15F-EAFB-194B-8227-D3530A744A9E}" destId="{CBC840BF-DE41-7445-BB19-8F32BA9B1B31}" srcOrd="1" destOrd="0" presId="urn:microsoft.com/office/officeart/2008/layout/NameandTitleOrganizationalChart"/>
    <dgm:cxn modelId="{57460821-7986-1E46-82E4-905746AC36F9}" type="presParOf" srcId="{3014F15F-EAFB-194B-8227-D3530A744A9E}" destId="{853DA44F-CDBB-8B46-93A9-90828BD346E7}" srcOrd="2" destOrd="0" presId="urn:microsoft.com/office/officeart/2008/layout/NameandTitleOrganizationalChart"/>
    <dgm:cxn modelId="{FFF8FA31-28D8-0E47-9733-03080E592175}" type="presParOf" srcId="{966C9ED2-DF17-104A-BAE2-3AD0BA7D44F4}" destId="{6D81FB5B-9B5E-CD4B-95C5-6D5AC23C47B6}" srcOrd="1" destOrd="0" presId="urn:microsoft.com/office/officeart/2008/layout/NameandTitleOrganizationalChart"/>
    <dgm:cxn modelId="{84E108D7-72F4-964F-BD08-F63A65E96F7B}" type="presParOf" srcId="{966C9ED2-DF17-104A-BAE2-3AD0BA7D44F4}" destId="{219D0FCF-2962-BB47-9491-5437CED7356C}" srcOrd="2" destOrd="0" presId="urn:microsoft.com/office/officeart/2008/layout/NameandTitleOrganizationalChart"/>
    <dgm:cxn modelId="{A566CE60-3656-AD45-A43A-ECDA49F14842}" type="presParOf" srcId="{475F2FEF-BA4E-5C40-956B-73A53893486A}" destId="{8657163D-F551-0645-8EEC-9701B5A39387}" srcOrd="4" destOrd="0" presId="urn:microsoft.com/office/officeart/2008/layout/NameandTitleOrganizationalChart"/>
    <dgm:cxn modelId="{411D5F5C-EE08-B446-A310-6471FACD7779}" type="presParOf" srcId="{475F2FEF-BA4E-5C40-956B-73A53893486A}" destId="{6A77BE5C-3F0A-1141-AB30-5E0208646DA2}" srcOrd="5" destOrd="0" presId="urn:microsoft.com/office/officeart/2008/layout/NameandTitleOrganizationalChart"/>
    <dgm:cxn modelId="{23781A48-B34E-744F-9840-8026CD23B762}" type="presParOf" srcId="{6A77BE5C-3F0A-1141-AB30-5E0208646DA2}" destId="{DDDDC79E-AA74-CA41-9BE0-9AA50B2E86CB}" srcOrd="0" destOrd="0" presId="urn:microsoft.com/office/officeart/2008/layout/NameandTitleOrganizationalChart"/>
    <dgm:cxn modelId="{41F0C080-E374-9B45-A1C8-3F6CF8AC8D7A}" type="presParOf" srcId="{DDDDC79E-AA74-CA41-9BE0-9AA50B2E86CB}" destId="{5AB8BCB3-4475-BC44-B099-3E13EA942247}" srcOrd="0" destOrd="0" presId="urn:microsoft.com/office/officeart/2008/layout/NameandTitleOrganizationalChart"/>
    <dgm:cxn modelId="{0A745250-09CC-9A45-A883-364F917FC12E}" type="presParOf" srcId="{DDDDC79E-AA74-CA41-9BE0-9AA50B2E86CB}" destId="{4F232CB6-D6DE-044F-B07A-9ADF378BBD01}" srcOrd="1" destOrd="0" presId="urn:microsoft.com/office/officeart/2008/layout/NameandTitleOrganizationalChart"/>
    <dgm:cxn modelId="{B73502FC-BAA0-AD4D-B144-F7553E23F961}" type="presParOf" srcId="{DDDDC79E-AA74-CA41-9BE0-9AA50B2E86CB}" destId="{04138F97-001C-0444-BAFC-4BE5AB5F5E63}" srcOrd="2" destOrd="0" presId="urn:microsoft.com/office/officeart/2008/layout/NameandTitleOrganizationalChart"/>
    <dgm:cxn modelId="{05AAFE3D-1C54-A741-9F1E-37DCBCC6D48A}" type="presParOf" srcId="{6A77BE5C-3F0A-1141-AB30-5E0208646DA2}" destId="{DED119BD-2FDF-B44C-8EB4-B170C0EF3AE3}" srcOrd="1" destOrd="0" presId="urn:microsoft.com/office/officeart/2008/layout/NameandTitleOrganizationalChart"/>
    <dgm:cxn modelId="{FFEF3217-44AF-3D41-9C18-5A83165C69CF}" type="presParOf" srcId="{6A77BE5C-3F0A-1141-AB30-5E0208646DA2}" destId="{3B43DEF4-438A-914D-825C-6E9D7EB61685}" srcOrd="2" destOrd="0" presId="urn:microsoft.com/office/officeart/2008/layout/NameandTitleOrganizationalChart"/>
    <dgm:cxn modelId="{9C625E62-9251-F142-8D6E-90114DA8EA58}" type="presParOf" srcId="{B50A835D-0706-B749-8409-98BA4E45B58B}" destId="{649EAFFD-BD9C-234E-A94E-C5531513240A}" srcOrd="2" destOrd="0" presId="urn:microsoft.com/office/officeart/2008/layout/NameandTitleOrganizationalChart"/>
    <dgm:cxn modelId="{1AB99C6C-DDBB-B84C-9E97-A05BB402B645}" type="presParOf" srcId="{649EAFFD-BD9C-234E-A94E-C5531513240A}" destId="{707320ED-862D-C747-B368-0B6A4834031E}" srcOrd="0" destOrd="0" presId="urn:microsoft.com/office/officeart/2008/layout/NameandTitleOrganizationalChart"/>
    <dgm:cxn modelId="{F117B2A0-EDFB-EB4E-A140-CD93B1532C25}" type="presParOf" srcId="{649EAFFD-BD9C-234E-A94E-C5531513240A}" destId="{213BCDDA-7F34-064B-B4C6-4373971C9216}" srcOrd="1" destOrd="0" presId="urn:microsoft.com/office/officeart/2008/layout/NameandTitleOrganizationalChart"/>
    <dgm:cxn modelId="{F9F11637-39CB-D841-86FC-119DFA634DAF}" type="presParOf" srcId="{213BCDDA-7F34-064B-B4C6-4373971C9216}" destId="{9A430876-40ED-3443-90E4-E2246BBF80DF}" srcOrd="0" destOrd="0" presId="urn:microsoft.com/office/officeart/2008/layout/NameandTitleOrganizationalChart"/>
    <dgm:cxn modelId="{065851A8-5D73-2A46-BA23-EFCF987571F9}" type="presParOf" srcId="{9A430876-40ED-3443-90E4-E2246BBF80DF}" destId="{97A61795-BC7E-3441-BE28-405BB54894D1}" srcOrd="0" destOrd="0" presId="urn:microsoft.com/office/officeart/2008/layout/NameandTitleOrganizationalChart"/>
    <dgm:cxn modelId="{31AE1B10-495D-3149-BE97-037CA305E6CB}" type="presParOf" srcId="{9A430876-40ED-3443-90E4-E2246BBF80DF}" destId="{9EECD2E3-394F-4948-9DD4-57CA71886C35}" srcOrd="1" destOrd="0" presId="urn:microsoft.com/office/officeart/2008/layout/NameandTitleOrganizationalChart"/>
    <dgm:cxn modelId="{572AD6E0-C7E3-9247-A461-8A6D5E2E1FEB}" type="presParOf" srcId="{9A430876-40ED-3443-90E4-E2246BBF80DF}" destId="{C3DF65FC-3DE4-8B4C-A462-3CB6D6AA1367}" srcOrd="2" destOrd="0" presId="urn:microsoft.com/office/officeart/2008/layout/NameandTitleOrganizationalChart"/>
    <dgm:cxn modelId="{62F4EC16-99E9-074D-A75B-B58567645D77}" type="presParOf" srcId="{213BCDDA-7F34-064B-B4C6-4373971C9216}" destId="{678A2028-E710-0B43-B92D-31D2616D8ABD}" srcOrd="1" destOrd="0" presId="urn:microsoft.com/office/officeart/2008/layout/NameandTitleOrganizationalChart"/>
    <dgm:cxn modelId="{903B03B6-3DFF-6A49-B1E4-92D5A576F49E}" type="presParOf" srcId="{213BCDDA-7F34-064B-B4C6-4373971C9216}" destId="{212EF64E-FFEC-274C-86B9-35042C584AF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009686-1381-0844-8A30-77464444FC98}" type="doc">
      <dgm:prSet loTypeId="urn:microsoft.com/office/officeart/2005/8/layout/matrix1" loCatId="" qsTypeId="urn:microsoft.com/office/officeart/2005/8/quickstyle/simple3" qsCatId="simple" csTypeId="urn:microsoft.com/office/officeart/2005/8/colors/colorful1" csCatId="colorful" phldr="1"/>
      <dgm:spPr/>
    </dgm:pt>
    <dgm:pt modelId="{D50DE82D-D41B-4448-9607-676785B4F919}">
      <dgm:prSet phldrT="[文字]"/>
      <dgm:spPr/>
      <dgm:t>
        <a:bodyPr/>
        <a:lstStyle/>
        <a:p>
          <a:r>
            <a:rPr lang="zh-TW" altLang="en-US" dirty="0" smtClean="0"/>
            <a:t>複合性產品</a:t>
          </a:r>
          <a:endParaRPr lang="zh-TW" altLang="en-US" dirty="0"/>
        </a:p>
      </dgm:t>
    </dgm:pt>
    <dgm:pt modelId="{63E36C5B-7923-6B46-9766-1177BC235C45}" type="parTrans" cxnId="{31FD1FD2-B918-3D4B-BA24-F386EF0010D9}">
      <dgm:prSet/>
      <dgm:spPr/>
      <dgm:t>
        <a:bodyPr/>
        <a:lstStyle/>
        <a:p>
          <a:endParaRPr lang="zh-TW" altLang="en-US"/>
        </a:p>
      </dgm:t>
    </dgm:pt>
    <dgm:pt modelId="{46522C33-A597-9145-9387-C03B88FFF59B}" type="sibTrans" cxnId="{31FD1FD2-B918-3D4B-BA24-F386EF0010D9}">
      <dgm:prSet/>
      <dgm:spPr/>
      <dgm:t>
        <a:bodyPr/>
        <a:lstStyle/>
        <a:p>
          <a:endParaRPr lang="zh-TW" altLang="en-US"/>
        </a:p>
      </dgm:t>
    </dgm:pt>
    <dgm:pt modelId="{7CB883B5-0CAA-2D44-9B06-4FE52407C29E}">
      <dgm:prSet phldrT="[文字]"/>
      <dgm:spPr/>
      <dgm:t>
        <a:bodyPr/>
        <a:lstStyle/>
        <a:p>
          <a:r>
            <a:rPr lang="zh-TW" altLang="en-US" dirty="0" smtClean="0"/>
            <a:t>複合性藥物</a:t>
          </a:r>
        </a:p>
        <a:p>
          <a:r>
            <a:rPr lang="zh-TW" altLang="en-US" dirty="0" smtClean="0"/>
            <a:t>（藥品醫材及生物藥品）</a:t>
          </a:r>
          <a:endParaRPr lang="zh-TW" altLang="en-US" dirty="0"/>
        </a:p>
      </dgm:t>
    </dgm:pt>
    <dgm:pt modelId="{6F614DEC-B4EA-C74D-9CED-E3109469C35E}" type="parTrans" cxnId="{1A3E291C-C1E1-7B4E-BDA0-CA97C495FBC4}">
      <dgm:prSet/>
      <dgm:spPr/>
      <dgm:t>
        <a:bodyPr/>
        <a:lstStyle/>
        <a:p>
          <a:endParaRPr lang="zh-TW" altLang="en-US"/>
        </a:p>
      </dgm:t>
    </dgm:pt>
    <dgm:pt modelId="{9BDC3B17-FCDD-3942-86C3-9A0DA48B6E50}" type="sibTrans" cxnId="{1A3E291C-C1E1-7B4E-BDA0-CA97C495FBC4}">
      <dgm:prSet/>
      <dgm:spPr/>
      <dgm:t>
        <a:bodyPr/>
        <a:lstStyle/>
        <a:p>
          <a:endParaRPr lang="zh-TW" altLang="en-US"/>
        </a:p>
      </dgm:t>
    </dgm:pt>
    <dgm:pt modelId="{3436F62C-EFAE-2D42-AD8E-6128EEDC45D4}">
      <dgm:prSet phldrT="[文字]"/>
      <dgm:spPr/>
      <dgm:t>
        <a:bodyPr/>
        <a:lstStyle/>
        <a:p>
          <a:r>
            <a:rPr lang="zh-TW" altLang="en-US" dirty="0" smtClean="0"/>
            <a:t>複合性醫材</a:t>
          </a:r>
        </a:p>
        <a:p>
          <a:r>
            <a:rPr lang="zh-TW" altLang="en-US" dirty="0" smtClean="0"/>
            <a:t>（以醫材為主要作用機轉</a:t>
          </a:r>
          <a:r>
            <a:rPr lang="en-US" altLang="zh-TW" dirty="0" smtClean="0"/>
            <a:t>, </a:t>
          </a:r>
          <a:r>
            <a:rPr lang="zh-TW" altLang="en-US" dirty="0" smtClean="0"/>
            <a:t>如含藥植入物） </a:t>
          </a:r>
          <a:endParaRPr lang="zh-TW" altLang="en-US" dirty="0"/>
        </a:p>
      </dgm:t>
    </dgm:pt>
    <dgm:pt modelId="{66DEF78D-E8E9-C14E-A282-910F9A73E3D7}" type="sibTrans" cxnId="{0EB1DA30-201E-3A40-A182-95FED0392D54}">
      <dgm:prSet/>
      <dgm:spPr/>
      <dgm:t>
        <a:bodyPr/>
        <a:lstStyle/>
        <a:p>
          <a:endParaRPr lang="zh-TW" altLang="en-US"/>
        </a:p>
      </dgm:t>
    </dgm:pt>
    <dgm:pt modelId="{093E987B-0224-CF44-9C9E-F13530C08C3A}" type="parTrans" cxnId="{0EB1DA30-201E-3A40-A182-95FED0392D54}">
      <dgm:prSet/>
      <dgm:spPr/>
      <dgm:t>
        <a:bodyPr/>
        <a:lstStyle/>
        <a:p>
          <a:endParaRPr lang="zh-TW" altLang="en-US"/>
        </a:p>
      </dgm:t>
    </dgm:pt>
    <dgm:pt modelId="{A6B577B6-A929-7F48-B404-C527E7F98FBA}">
      <dgm:prSet/>
      <dgm:spPr/>
      <dgm:t>
        <a:bodyPr/>
        <a:lstStyle/>
        <a:p>
          <a:r>
            <a:rPr lang="zh-TW" altLang="en-US" dirty="0" smtClean="0">
              <a:solidFill>
                <a:srgbClr val="800000"/>
              </a:solidFill>
              <a:latin typeface="Georgia"/>
              <a:cs typeface="Georgia"/>
            </a:rPr>
            <a:t>醫材由</a:t>
          </a:r>
          <a:r>
            <a:rPr lang="en-US" altLang="zh-TW" dirty="0" smtClean="0">
              <a:solidFill>
                <a:srgbClr val="800000"/>
              </a:solidFill>
              <a:latin typeface="Georgia"/>
              <a:cs typeface="Georgia"/>
            </a:rPr>
            <a:t>CDRH</a:t>
          </a:r>
          <a:r>
            <a:rPr lang="zh-TW" altLang="en-US" dirty="0" smtClean="0">
              <a:solidFill>
                <a:srgbClr val="800000"/>
              </a:solidFill>
              <a:latin typeface="Georgia"/>
              <a:cs typeface="Georgia"/>
            </a:rPr>
            <a:t>列管</a:t>
          </a:r>
          <a:r>
            <a:rPr lang="en-US" altLang="en-US" dirty="0" smtClean="0">
              <a:solidFill>
                <a:srgbClr val="800000"/>
              </a:solidFill>
              <a:latin typeface="Georgia"/>
              <a:cs typeface="Georgia"/>
            </a:rPr>
            <a:t>(Center for Devices and Radiological Health</a:t>
          </a:r>
          <a:r>
            <a:rPr lang="zh-TW" altLang="en-US" dirty="0" smtClean="0">
              <a:solidFill>
                <a:srgbClr val="800000"/>
              </a:solidFill>
              <a:latin typeface="Georgia"/>
              <a:cs typeface="Georgia"/>
            </a:rPr>
            <a:t>，負責醫療器材審查</a:t>
          </a:r>
          <a:r>
            <a:rPr lang="en-US" altLang="en-US" dirty="0" smtClean="0">
              <a:solidFill>
                <a:srgbClr val="800000"/>
              </a:solidFill>
              <a:latin typeface="Georgia"/>
              <a:cs typeface="Georgia"/>
            </a:rPr>
            <a:t>)</a:t>
          </a:r>
          <a:endParaRPr lang="zh-TW" altLang="en-US" dirty="0" smtClean="0">
            <a:solidFill>
              <a:srgbClr val="800000"/>
            </a:solidFill>
            <a:latin typeface="Georgia"/>
            <a:cs typeface="Georgia"/>
          </a:endParaRPr>
        </a:p>
        <a:p>
          <a:r>
            <a:rPr lang="zh-TW" altLang="en-US" u="sng" dirty="0" smtClean="0">
              <a:solidFill>
                <a:srgbClr val="800000"/>
              </a:solidFill>
              <a:latin typeface="Georgia"/>
              <a:cs typeface="Georgia"/>
            </a:rPr>
            <a:t>台灣：</a:t>
          </a:r>
          <a:r>
            <a:rPr lang="en-US" altLang="zh-TW" u="sng" dirty="0" smtClean="0">
              <a:solidFill>
                <a:srgbClr val="800000"/>
              </a:solidFill>
              <a:latin typeface="Georgia"/>
              <a:cs typeface="Georgia"/>
            </a:rPr>
            <a:t>TFDA</a:t>
          </a:r>
          <a:r>
            <a:rPr lang="zh-TW" altLang="en-US" u="sng" dirty="0" smtClean="0">
              <a:solidFill>
                <a:srgbClr val="800000"/>
              </a:solidFill>
              <a:latin typeface="Georgia"/>
              <a:cs typeface="Georgia"/>
            </a:rPr>
            <a:t>醫療器材及化妝品組</a:t>
          </a:r>
        </a:p>
      </dgm:t>
    </dgm:pt>
    <dgm:pt modelId="{10AD0091-60BE-FA4C-98E2-17646B18DFED}" type="parTrans" cxnId="{116A56AD-461E-6D4F-A5DE-9B1224988207}">
      <dgm:prSet/>
      <dgm:spPr/>
      <dgm:t>
        <a:bodyPr/>
        <a:lstStyle/>
        <a:p>
          <a:endParaRPr lang="zh-TW" altLang="en-US"/>
        </a:p>
      </dgm:t>
    </dgm:pt>
    <dgm:pt modelId="{23C75FA2-40BF-D04D-890E-83A74B09A7CE}" type="sibTrans" cxnId="{116A56AD-461E-6D4F-A5DE-9B1224988207}">
      <dgm:prSet/>
      <dgm:spPr/>
      <dgm:t>
        <a:bodyPr/>
        <a:lstStyle/>
        <a:p>
          <a:endParaRPr lang="zh-TW" altLang="en-US"/>
        </a:p>
      </dgm:t>
    </dgm:pt>
    <dgm:pt modelId="{65CE7EDB-8BB2-1B40-AFB1-97EAEC25F3F8}">
      <dgm:prSet/>
      <dgm:spPr/>
      <dgm:t>
        <a:bodyPr/>
        <a:lstStyle/>
        <a:p>
          <a:r>
            <a:rPr lang="zh-TW" altLang="en-US" dirty="0" smtClean="0">
              <a:solidFill>
                <a:srgbClr val="800000"/>
              </a:solidFill>
              <a:latin typeface="Georgia"/>
              <a:cs typeface="Georgia"/>
            </a:rPr>
            <a:t>藥品由</a:t>
          </a:r>
          <a:r>
            <a:rPr lang="en-US" altLang="en-US" dirty="0" smtClean="0">
              <a:solidFill>
                <a:srgbClr val="800000"/>
              </a:solidFill>
              <a:latin typeface="Georgia"/>
              <a:cs typeface="Georgia"/>
            </a:rPr>
            <a:t>CDER (Center for Drug Evaluation and Research </a:t>
          </a:r>
          <a:r>
            <a:rPr lang="zh-TW" altLang="en-US" dirty="0" smtClean="0">
              <a:solidFill>
                <a:srgbClr val="800000"/>
              </a:solidFill>
              <a:latin typeface="Georgia"/>
              <a:cs typeface="Georgia"/>
            </a:rPr>
            <a:t>，負責藥品審查</a:t>
          </a:r>
          <a:r>
            <a:rPr lang="en-US" altLang="en-US" dirty="0" smtClean="0">
              <a:solidFill>
                <a:srgbClr val="800000"/>
              </a:solidFill>
              <a:latin typeface="Georgia"/>
              <a:cs typeface="Georgia"/>
            </a:rPr>
            <a:t>)</a:t>
          </a:r>
          <a:endParaRPr lang="zh-TW" altLang="en-US" dirty="0" smtClean="0">
            <a:solidFill>
              <a:srgbClr val="800000"/>
            </a:solidFill>
            <a:latin typeface="Georgia"/>
            <a:cs typeface="Georgia"/>
          </a:endParaRPr>
        </a:p>
        <a:p>
          <a:r>
            <a:rPr lang="zh-TW" altLang="en-US" u="sng" dirty="0" smtClean="0">
              <a:solidFill>
                <a:srgbClr val="800000"/>
              </a:solidFill>
              <a:latin typeface="Georgia"/>
              <a:cs typeface="Georgia"/>
            </a:rPr>
            <a:t>台灣：</a:t>
          </a:r>
          <a:r>
            <a:rPr lang="en-US" altLang="zh-TW" u="sng" dirty="0" smtClean="0">
              <a:solidFill>
                <a:srgbClr val="800000"/>
              </a:solidFill>
              <a:latin typeface="Georgia"/>
              <a:cs typeface="Georgia"/>
            </a:rPr>
            <a:t>TFDA</a:t>
          </a:r>
          <a:r>
            <a:rPr lang="zh-TW" altLang="en-US" u="sng" dirty="0" smtClean="0">
              <a:solidFill>
                <a:srgbClr val="800000"/>
              </a:solidFill>
              <a:latin typeface="Georgia"/>
              <a:cs typeface="Georgia"/>
            </a:rPr>
            <a:t>複合藥物專案小組</a:t>
          </a:r>
          <a:endParaRPr lang="zh-TW" altLang="en-US" u="sng" dirty="0">
            <a:solidFill>
              <a:srgbClr val="800000"/>
            </a:solidFill>
            <a:latin typeface="Georgia"/>
            <a:cs typeface="Georgia"/>
          </a:endParaRPr>
        </a:p>
      </dgm:t>
    </dgm:pt>
    <dgm:pt modelId="{7E52FA18-F122-0E47-B97F-3F672085A6E3}" type="parTrans" cxnId="{8F97D50D-C604-BC41-A1C9-08FF5ED13F46}">
      <dgm:prSet/>
      <dgm:spPr/>
      <dgm:t>
        <a:bodyPr/>
        <a:lstStyle/>
        <a:p>
          <a:endParaRPr lang="zh-TW" altLang="en-US"/>
        </a:p>
      </dgm:t>
    </dgm:pt>
    <dgm:pt modelId="{BDA188F2-C4D3-A141-AF1C-DB12D6AEDAB6}" type="sibTrans" cxnId="{8F97D50D-C604-BC41-A1C9-08FF5ED13F46}">
      <dgm:prSet/>
      <dgm:spPr/>
      <dgm:t>
        <a:bodyPr/>
        <a:lstStyle/>
        <a:p>
          <a:endParaRPr lang="zh-TW" altLang="en-US"/>
        </a:p>
      </dgm:t>
    </dgm:pt>
    <dgm:pt modelId="{BC825821-1AF7-634B-A047-85058C4C161F}">
      <dgm:prSet/>
      <dgm:spPr/>
      <dgm:t>
        <a:bodyPr/>
        <a:lstStyle/>
        <a:p>
          <a:endParaRPr lang="zh-TW" altLang="en-US"/>
        </a:p>
      </dgm:t>
    </dgm:pt>
    <dgm:pt modelId="{AEDC87FF-7B45-B743-A679-3D4365D5F622}" type="parTrans" cxnId="{7C2A22DD-CDE5-894C-B117-74E1F2F96D17}">
      <dgm:prSet/>
      <dgm:spPr/>
      <dgm:t>
        <a:bodyPr/>
        <a:lstStyle/>
        <a:p>
          <a:endParaRPr lang="zh-TW" altLang="en-US"/>
        </a:p>
      </dgm:t>
    </dgm:pt>
    <dgm:pt modelId="{E9BFE155-F54C-7041-9E43-A37FECE61BF8}" type="sibTrans" cxnId="{7C2A22DD-CDE5-894C-B117-74E1F2F96D17}">
      <dgm:prSet/>
      <dgm:spPr/>
      <dgm:t>
        <a:bodyPr/>
        <a:lstStyle/>
        <a:p>
          <a:endParaRPr lang="zh-TW" altLang="en-US"/>
        </a:p>
      </dgm:t>
    </dgm:pt>
    <dgm:pt modelId="{3679AC96-CA3F-0C49-AD22-6A835726DA23}" type="pres">
      <dgm:prSet presAssocID="{AA009686-1381-0844-8A30-77464444FC9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6DAF139-D33E-A74E-91FA-2FBB6568FEAC}" type="pres">
      <dgm:prSet presAssocID="{AA009686-1381-0844-8A30-77464444FC98}" presName="matrix" presStyleCnt="0"/>
      <dgm:spPr/>
    </dgm:pt>
    <dgm:pt modelId="{4AD4126E-D337-5347-989E-90E909C8EB2D}" type="pres">
      <dgm:prSet presAssocID="{AA009686-1381-0844-8A30-77464444FC98}" presName="tile1" presStyleLbl="node1" presStyleIdx="0" presStyleCnt="4"/>
      <dgm:spPr/>
      <dgm:t>
        <a:bodyPr/>
        <a:lstStyle/>
        <a:p>
          <a:endParaRPr lang="zh-TW" altLang="en-US"/>
        </a:p>
      </dgm:t>
    </dgm:pt>
    <dgm:pt modelId="{CA16467F-8884-4A48-A988-1033DA6A2A25}" type="pres">
      <dgm:prSet presAssocID="{AA009686-1381-0844-8A30-77464444FC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954414-020A-D04E-BF52-65CFE7756A4F}" type="pres">
      <dgm:prSet presAssocID="{AA009686-1381-0844-8A30-77464444FC98}" presName="tile2" presStyleLbl="node1" presStyleIdx="1" presStyleCnt="4"/>
      <dgm:spPr/>
      <dgm:t>
        <a:bodyPr/>
        <a:lstStyle/>
        <a:p>
          <a:endParaRPr lang="zh-TW" altLang="en-US"/>
        </a:p>
      </dgm:t>
    </dgm:pt>
    <dgm:pt modelId="{5542B73B-10CF-C54B-877D-B8AC204CF3E0}" type="pres">
      <dgm:prSet presAssocID="{AA009686-1381-0844-8A30-77464444FC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8766EA-DE16-B54D-BC64-97ED07178550}" type="pres">
      <dgm:prSet presAssocID="{AA009686-1381-0844-8A30-77464444FC98}" presName="tile3" presStyleLbl="node1" presStyleIdx="2" presStyleCnt="4"/>
      <dgm:spPr/>
      <dgm:t>
        <a:bodyPr/>
        <a:lstStyle/>
        <a:p>
          <a:endParaRPr lang="zh-TW" altLang="en-US"/>
        </a:p>
      </dgm:t>
    </dgm:pt>
    <dgm:pt modelId="{F902DFEC-57C3-9041-BC81-0B4733A25A07}" type="pres">
      <dgm:prSet presAssocID="{AA009686-1381-0844-8A30-77464444FC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6CDA0C-96F1-4241-9E12-7F83271682C2}" type="pres">
      <dgm:prSet presAssocID="{AA009686-1381-0844-8A30-77464444FC98}" presName="tile4" presStyleLbl="node1" presStyleIdx="3" presStyleCnt="4"/>
      <dgm:spPr/>
      <dgm:t>
        <a:bodyPr/>
        <a:lstStyle/>
        <a:p>
          <a:endParaRPr lang="zh-TW" altLang="en-US"/>
        </a:p>
      </dgm:t>
    </dgm:pt>
    <dgm:pt modelId="{9EDAF6E6-C6FE-4A48-BB07-A02EA9225B66}" type="pres">
      <dgm:prSet presAssocID="{AA009686-1381-0844-8A30-77464444FC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6898A7-1E3C-E941-9864-4E98BF5159D6}" type="pres">
      <dgm:prSet presAssocID="{AA009686-1381-0844-8A30-77464444FC9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56B87D-5B6D-0D4A-8C86-AA1DF62233D6}" type="presOf" srcId="{7CB883B5-0CAA-2D44-9B06-4FE52407C29E}" destId="{5542B73B-10CF-C54B-877D-B8AC204CF3E0}" srcOrd="1" destOrd="0" presId="urn:microsoft.com/office/officeart/2005/8/layout/matrix1"/>
    <dgm:cxn modelId="{E0AF836E-8CAB-FD42-80D5-7CDB55CD15E0}" type="presOf" srcId="{AA009686-1381-0844-8A30-77464444FC98}" destId="{3679AC96-CA3F-0C49-AD22-6A835726DA23}" srcOrd="0" destOrd="0" presId="urn:microsoft.com/office/officeart/2005/8/layout/matrix1"/>
    <dgm:cxn modelId="{E3C77613-AE91-AF47-967E-9652AD5D8E12}" type="presOf" srcId="{3436F62C-EFAE-2D42-AD8E-6128EEDC45D4}" destId="{4AD4126E-D337-5347-989E-90E909C8EB2D}" srcOrd="0" destOrd="0" presId="urn:microsoft.com/office/officeart/2005/8/layout/matrix1"/>
    <dgm:cxn modelId="{8B17A9D4-7CB2-BC4F-BA0F-42667DA3BC5C}" type="presOf" srcId="{A6B577B6-A929-7F48-B404-C527E7F98FBA}" destId="{F902DFEC-57C3-9041-BC81-0B4733A25A07}" srcOrd="1" destOrd="0" presId="urn:microsoft.com/office/officeart/2005/8/layout/matrix1"/>
    <dgm:cxn modelId="{7C2A22DD-CDE5-894C-B117-74E1F2F96D17}" srcId="{D50DE82D-D41B-4448-9607-676785B4F919}" destId="{BC825821-1AF7-634B-A047-85058C4C161F}" srcOrd="4" destOrd="0" parTransId="{AEDC87FF-7B45-B743-A679-3D4365D5F622}" sibTransId="{E9BFE155-F54C-7041-9E43-A37FECE61BF8}"/>
    <dgm:cxn modelId="{631A8673-761E-E945-A4A7-4CF5A72E9880}" type="presOf" srcId="{65CE7EDB-8BB2-1B40-AFB1-97EAEC25F3F8}" destId="{9EDAF6E6-C6FE-4A48-BB07-A02EA9225B66}" srcOrd="1" destOrd="0" presId="urn:microsoft.com/office/officeart/2005/8/layout/matrix1"/>
    <dgm:cxn modelId="{B313FA70-401D-7948-9E1C-136CCAC8BC26}" type="presOf" srcId="{D50DE82D-D41B-4448-9607-676785B4F919}" destId="{FD6898A7-1E3C-E941-9864-4E98BF5159D6}" srcOrd="0" destOrd="0" presId="urn:microsoft.com/office/officeart/2005/8/layout/matrix1"/>
    <dgm:cxn modelId="{B51E01EA-0152-C94F-A090-C707CFCD7E0D}" type="presOf" srcId="{65CE7EDB-8BB2-1B40-AFB1-97EAEC25F3F8}" destId="{016CDA0C-96F1-4241-9E12-7F83271682C2}" srcOrd="0" destOrd="0" presId="urn:microsoft.com/office/officeart/2005/8/layout/matrix1"/>
    <dgm:cxn modelId="{1A3E291C-C1E1-7B4E-BDA0-CA97C495FBC4}" srcId="{D50DE82D-D41B-4448-9607-676785B4F919}" destId="{7CB883B5-0CAA-2D44-9B06-4FE52407C29E}" srcOrd="1" destOrd="0" parTransId="{6F614DEC-B4EA-C74D-9CED-E3109469C35E}" sibTransId="{9BDC3B17-FCDD-3942-86C3-9A0DA48B6E50}"/>
    <dgm:cxn modelId="{116A56AD-461E-6D4F-A5DE-9B1224988207}" srcId="{D50DE82D-D41B-4448-9607-676785B4F919}" destId="{A6B577B6-A929-7F48-B404-C527E7F98FBA}" srcOrd="2" destOrd="0" parTransId="{10AD0091-60BE-FA4C-98E2-17646B18DFED}" sibTransId="{23C75FA2-40BF-D04D-890E-83A74B09A7CE}"/>
    <dgm:cxn modelId="{008BBFCB-E37C-D74D-9368-7EED1B2EF039}" type="presOf" srcId="{A6B577B6-A929-7F48-B404-C527E7F98FBA}" destId="{028766EA-DE16-B54D-BC64-97ED07178550}" srcOrd="0" destOrd="0" presId="urn:microsoft.com/office/officeart/2005/8/layout/matrix1"/>
    <dgm:cxn modelId="{A3FAE23B-E81B-8146-95BA-3FC3BC21BA95}" type="presOf" srcId="{3436F62C-EFAE-2D42-AD8E-6128EEDC45D4}" destId="{CA16467F-8884-4A48-A988-1033DA6A2A25}" srcOrd="1" destOrd="0" presId="urn:microsoft.com/office/officeart/2005/8/layout/matrix1"/>
    <dgm:cxn modelId="{0EB1DA30-201E-3A40-A182-95FED0392D54}" srcId="{D50DE82D-D41B-4448-9607-676785B4F919}" destId="{3436F62C-EFAE-2D42-AD8E-6128EEDC45D4}" srcOrd="0" destOrd="0" parTransId="{093E987B-0224-CF44-9C9E-F13530C08C3A}" sibTransId="{66DEF78D-E8E9-C14E-A282-910F9A73E3D7}"/>
    <dgm:cxn modelId="{8F97D50D-C604-BC41-A1C9-08FF5ED13F46}" srcId="{D50DE82D-D41B-4448-9607-676785B4F919}" destId="{65CE7EDB-8BB2-1B40-AFB1-97EAEC25F3F8}" srcOrd="3" destOrd="0" parTransId="{7E52FA18-F122-0E47-B97F-3F672085A6E3}" sibTransId="{BDA188F2-C4D3-A141-AF1C-DB12D6AEDAB6}"/>
    <dgm:cxn modelId="{31FD1FD2-B918-3D4B-BA24-F386EF0010D9}" srcId="{AA009686-1381-0844-8A30-77464444FC98}" destId="{D50DE82D-D41B-4448-9607-676785B4F919}" srcOrd="0" destOrd="0" parTransId="{63E36C5B-7923-6B46-9766-1177BC235C45}" sibTransId="{46522C33-A597-9145-9387-C03B88FFF59B}"/>
    <dgm:cxn modelId="{F07112FF-6612-E945-A006-EBED820B0BFD}" type="presOf" srcId="{7CB883B5-0CAA-2D44-9B06-4FE52407C29E}" destId="{2D954414-020A-D04E-BF52-65CFE7756A4F}" srcOrd="0" destOrd="0" presId="urn:microsoft.com/office/officeart/2005/8/layout/matrix1"/>
    <dgm:cxn modelId="{01CD1760-66D1-614E-885C-CB9A3C971AA1}" type="presParOf" srcId="{3679AC96-CA3F-0C49-AD22-6A835726DA23}" destId="{16DAF139-D33E-A74E-91FA-2FBB6568FEAC}" srcOrd="0" destOrd="0" presId="urn:microsoft.com/office/officeart/2005/8/layout/matrix1"/>
    <dgm:cxn modelId="{6B8F8A69-8A98-6A44-AA65-9049F40F8F0A}" type="presParOf" srcId="{16DAF139-D33E-A74E-91FA-2FBB6568FEAC}" destId="{4AD4126E-D337-5347-989E-90E909C8EB2D}" srcOrd="0" destOrd="0" presId="urn:microsoft.com/office/officeart/2005/8/layout/matrix1"/>
    <dgm:cxn modelId="{841107E6-D6C1-FA42-BEFF-A3F255F2C919}" type="presParOf" srcId="{16DAF139-D33E-A74E-91FA-2FBB6568FEAC}" destId="{CA16467F-8884-4A48-A988-1033DA6A2A25}" srcOrd="1" destOrd="0" presId="urn:microsoft.com/office/officeart/2005/8/layout/matrix1"/>
    <dgm:cxn modelId="{FD531DB1-51FA-9C48-80F0-EA12807EE268}" type="presParOf" srcId="{16DAF139-D33E-A74E-91FA-2FBB6568FEAC}" destId="{2D954414-020A-D04E-BF52-65CFE7756A4F}" srcOrd="2" destOrd="0" presId="urn:microsoft.com/office/officeart/2005/8/layout/matrix1"/>
    <dgm:cxn modelId="{0B294CA5-446E-D044-B1EC-D0B0A80653E5}" type="presParOf" srcId="{16DAF139-D33E-A74E-91FA-2FBB6568FEAC}" destId="{5542B73B-10CF-C54B-877D-B8AC204CF3E0}" srcOrd="3" destOrd="0" presId="urn:microsoft.com/office/officeart/2005/8/layout/matrix1"/>
    <dgm:cxn modelId="{206D40E3-D3C4-6949-92B9-63FB32FCDD37}" type="presParOf" srcId="{16DAF139-D33E-A74E-91FA-2FBB6568FEAC}" destId="{028766EA-DE16-B54D-BC64-97ED07178550}" srcOrd="4" destOrd="0" presId="urn:microsoft.com/office/officeart/2005/8/layout/matrix1"/>
    <dgm:cxn modelId="{73D07BFB-1563-214A-8712-06E9B910BEE3}" type="presParOf" srcId="{16DAF139-D33E-A74E-91FA-2FBB6568FEAC}" destId="{F902DFEC-57C3-9041-BC81-0B4733A25A07}" srcOrd="5" destOrd="0" presId="urn:microsoft.com/office/officeart/2005/8/layout/matrix1"/>
    <dgm:cxn modelId="{37D49D84-354D-504F-86CB-5CA1EE722545}" type="presParOf" srcId="{16DAF139-D33E-A74E-91FA-2FBB6568FEAC}" destId="{016CDA0C-96F1-4241-9E12-7F83271682C2}" srcOrd="6" destOrd="0" presId="urn:microsoft.com/office/officeart/2005/8/layout/matrix1"/>
    <dgm:cxn modelId="{5DB2B2A2-835C-2D4D-9310-FF9A604FE302}" type="presParOf" srcId="{16DAF139-D33E-A74E-91FA-2FBB6568FEAC}" destId="{9EDAF6E6-C6FE-4A48-BB07-A02EA9225B66}" srcOrd="7" destOrd="0" presId="urn:microsoft.com/office/officeart/2005/8/layout/matrix1"/>
    <dgm:cxn modelId="{6C5B4BA9-716F-6F47-9641-6F11986C9095}" type="presParOf" srcId="{3679AC96-CA3F-0C49-AD22-6A835726DA23}" destId="{FD6898A7-1E3C-E941-9864-4E98BF5159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70D2B-564C-4AE5-8803-4903A28382EB}" type="doc">
      <dgm:prSet loTypeId="urn:microsoft.com/office/officeart/2005/8/layout/chevron1" loCatId="process" qsTypeId="urn:microsoft.com/office/officeart/2005/8/quickstyle/simple1" qsCatId="simple" csTypeId="urn:microsoft.com/office/officeart/2005/8/colors/accent2_1" csCatId="accent2" phldr="1"/>
      <dgm:spPr/>
    </dgm:pt>
    <dgm:pt modelId="{72264F23-45FC-4E37-AD54-4EC81C8FFB53}">
      <dgm:prSet phldrT="[文字]" custT="1"/>
      <dgm:spPr/>
      <dgm:t>
        <a:bodyPr/>
        <a:lstStyle/>
        <a:p>
          <a:r>
            <a:rPr lang="zh-TW" altLang="en-US" sz="1600" dirty="0" smtClean="0"/>
            <a:t>產品發想</a:t>
          </a:r>
          <a:r>
            <a:rPr lang="en-US" altLang="zh-TW" sz="1600" dirty="0" smtClean="0"/>
            <a:t>/</a:t>
          </a:r>
        </a:p>
        <a:p>
          <a:r>
            <a:rPr lang="zh-TW" altLang="en-US" sz="1600" dirty="0" smtClean="0"/>
            <a:t>概念</a:t>
          </a:r>
          <a:endParaRPr lang="zh-TW" altLang="en-US" sz="1600" dirty="0"/>
        </a:p>
      </dgm:t>
    </dgm:pt>
    <dgm:pt modelId="{9694A0FD-A763-4A41-9B92-631FF626B703}" type="parTrans" cxnId="{67F0680C-86C3-467C-95F6-E6E38CEB8586}">
      <dgm:prSet/>
      <dgm:spPr/>
      <dgm:t>
        <a:bodyPr/>
        <a:lstStyle/>
        <a:p>
          <a:endParaRPr lang="zh-TW" altLang="en-US"/>
        </a:p>
      </dgm:t>
    </dgm:pt>
    <dgm:pt modelId="{91E6F06B-B734-42A0-99F9-BD9A6553ADF4}" type="sibTrans" cxnId="{67F0680C-86C3-467C-95F6-E6E38CEB8586}">
      <dgm:prSet/>
      <dgm:spPr/>
      <dgm:t>
        <a:bodyPr/>
        <a:lstStyle/>
        <a:p>
          <a:endParaRPr lang="zh-TW" altLang="en-US"/>
        </a:p>
      </dgm:t>
    </dgm:pt>
    <dgm:pt modelId="{E6031153-5957-4000-8D9E-492D63C739C5}">
      <dgm:prSet phldrT="[文字]" custT="1"/>
      <dgm:spPr/>
      <dgm:t>
        <a:bodyPr/>
        <a:lstStyle/>
        <a:p>
          <a:r>
            <a:rPr lang="zh-TW" altLang="en-US" sz="1600" dirty="0" smtClean="0"/>
            <a:t>市場可行性評估</a:t>
          </a:r>
          <a:endParaRPr lang="zh-TW" altLang="en-US" sz="1600" dirty="0"/>
        </a:p>
      </dgm:t>
    </dgm:pt>
    <dgm:pt modelId="{C0598A11-453A-4146-B7FB-5243E41830A7}" type="parTrans" cxnId="{925947F3-5EF4-4AC2-8F4E-EBFF4FF029DC}">
      <dgm:prSet/>
      <dgm:spPr/>
      <dgm:t>
        <a:bodyPr/>
        <a:lstStyle/>
        <a:p>
          <a:endParaRPr lang="zh-TW" altLang="en-US"/>
        </a:p>
      </dgm:t>
    </dgm:pt>
    <dgm:pt modelId="{32E16C82-2DCE-43B1-B6A6-3678EAAAD720}" type="sibTrans" cxnId="{925947F3-5EF4-4AC2-8F4E-EBFF4FF029DC}">
      <dgm:prSet/>
      <dgm:spPr/>
      <dgm:t>
        <a:bodyPr/>
        <a:lstStyle/>
        <a:p>
          <a:endParaRPr lang="zh-TW" altLang="en-US"/>
        </a:p>
      </dgm:t>
    </dgm:pt>
    <dgm:pt modelId="{A11F5907-DC4D-435F-B61A-F4FBE7E5ABC4}">
      <dgm:prSet phldrT="[文字]" custT="1"/>
      <dgm:spPr/>
      <dgm:t>
        <a:bodyPr/>
        <a:lstStyle/>
        <a:p>
          <a:r>
            <a:rPr lang="zh-TW" altLang="en-US" sz="1600" dirty="0" smtClean="0"/>
            <a:t>臨床前試驗</a:t>
          </a:r>
          <a:r>
            <a:rPr lang="en-US" altLang="zh-TW" sz="1600" dirty="0" smtClean="0"/>
            <a:t>/</a:t>
          </a:r>
          <a:r>
            <a:rPr lang="zh-TW" altLang="en-US" sz="1600" dirty="0" smtClean="0"/>
            <a:t>臨床試驗</a:t>
          </a:r>
          <a:endParaRPr lang="zh-TW" altLang="en-US" sz="1600" dirty="0"/>
        </a:p>
      </dgm:t>
    </dgm:pt>
    <dgm:pt modelId="{08D8DD4A-A0FF-4BBA-94D9-6919D46D7120}" type="parTrans" cxnId="{98F43000-07DE-4A05-ABC4-807CF20084E9}">
      <dgm:prSet/>
      <dgm:spPr/>
      <dgm:t>
        <a:bodyPr/>
        <a:lstStyle/>
        <a:p>
          <a:endParaRPr lang="zh-TW" altLang="en-US"/>
        </a:p>
      </dgm:t>
    </dgm:pt>
    <dgm:pt modelId="{0E2717C3-E0A5-47AF-9699-314E373F538C}" type="sibTrans" cxnId="{98F43000-07DE-4A05-ABC4-807CF20084E9}">
      <dgm:prSet/>
      <dgm:spPr/>
      <dgm:t>
        <a:bodyPr/>
        <a:lstStyle/>
        <a:p>
          <a:endParaRPr lang="zh-TW" altLang="en-US"/>
        </a:p>
      </dgm:t>
    </dgm:pt>
    <dgm:pt modelId="{F5633BC1-CA45-4C80-9A33-215C771546E6}">
      <dgm:prSet phldrT="[文字]" custT="1"/>
      <dgm:spPr/>
      <dgm:t>
        <a:bodyPr/>
        <a:lstStyle/>
        <a:p>
          <a:r>
            <a:rPr lang="zh-TW" altLang="en-US" sz="1600" dirty="0" smtClean="0"/>
            <a:t>上市後監控</a:t>
          </a:r>
          <a:r>
            <a:rPr lang="en-US" altLang="zh-TW" sz="1600" dirty="0" smtClean="0"/>
            <a:t>/</a:t>
          </a:r>
          <a:r>
            <a:rPr lang="zh-TW" altLang="en-US" sz="1600" dirty="0" smtClean="0"/>
            <a:t>推廣行銷</a:t>
          </a:r>
          <a:endParaRPr lang="zh-TW" altLang="en-US" sz="1600" dirty="0"/>
        </a:p>
      </dgm:t>
    </dgm:pt>
    <dgm:pt modelId="{DB4CFFD3-0C7E-4795-836B-075B97E26DDF}" type="parTrans" cxnId="{C8437D93-52EC-42B4-8D25-D22A7AFF2438}">
      <dgm:prSet/>
      <dgm:spPr/>
      <dgm:t>
        <a:bodyPr/>
        <a:lstStyle/>
        <a:p>
          <a:endParaRPr lang="zh-TW" altLang="en-US"/>
        </a:p>
      </dgm:t>
    </dgm:pt>
    <dgm:pt modelId="{D4308ACF-201C-4F10-B585-5299CF86EB0B}" type="sibTrans" cxnId="{C8437D93-52EC-42B4-8D25-D22A7AFF2438}">
      <dgm:prSet/>
      <dgm:spPr/>
      <dgm:t>
        <a:bodyPr/>
        <a:lstStyle/>
        <a:p>
          <a:endParaRPr lang="zh-TW" altLang="en-US"/>
        </a:p>
      </dgm:t>
    </dgm:pt>
    <dgm:pt modelId="{150329BF-B7CC-47D3-BE24-5AAA62B12EF8}">
      <dgm:prSet phldrT="[文字]" custT="1"/>
      <dgm:spPr/>
      <dgm:t>
        <a:bodyPr/>
        <a:lstStyle/>
        <a:p>
          <a:r>
            <a:rPr lang="zh-TW" altLang="en-US" sz="1600" dirty="0" smtClean="0"/>
            <a:t>製造</a:t>
          </a:r>
          <a:r>
            <a:rPr lang="en-US" altLang="zh-TW" sz="1600" dirty="0" smtClean="0"/>
            <a:t>/</a:t>
          </a:r>
          <a:r>
            <a:rPr lang="zh-TW" altLang="en-US" sz="1600" dirty="0" smtClean="0"/>
            <a:t>上市前</a:t>
          </a:r>
          <a:endParaRPr lang="zh-TW" altLang="en-US" sz="1600" dirty="0"/>
        </a:p>
      </dgm:t>
    </dgm:pt>
    <dgm:pt modelId="{FEEF56A5-6FAC-4899-8C09-2C71169950DD}" type="parTrans" cxnId="{D5D1D82C-FE5B-4994-BD72-91FFD73BB3FB}">
      <dgm:prSet/>
      <dgm:spPr/>
      <dgm:t>
        <a:bodyPr/>
        <a:lstStyle/>
        <a:p>
          <a:endParaRPr lang="zh-TW" altLang="en-US"/>
        </a:p>
      </dgm:t>
    </dgm:pt>
    <dgm:pt modelId="{E62C8807-1CC9-4116-9F45-E2C39BB373D6}" type="sibTrans" cxnId="{D5D1D82C-FE5B-4994-BD72-91FFD73BB3FB}">
      <dgm:prSet/>
      <dgm:spPr/>
      <dgm:t>
        <a:bodyPr/>
        <a:lstStyle/>
        <a:p>
          <a:endParaRPr lang="zh-TW" altLang="en-US"/>
        </a:p>
      </dgm:t>
    </dgm:pt>
    <dgm:pt modelId="{B0C61DE5-F25C-4947-9173-858F859ADC79}" type="pres">
      <dgm:prSet presAssocID="{ED470D2B-564C-4AE5-8803-4903A28382EB}" presName="Name0" presStyleCnt="0">
        <dgm:presLayoutVars>
          <dgm:dir/>
          <dgm:animLvl val="lvl"/>
          <dgm:resizeHandles val="exact"/>
        </dgm:presLayoutVars>
      </dgm:prSet>
      <dgm:spPr/>
    </dgm:pt>
    <dgm:pt modelId="{CDC90BF6-94B2-4467-9F35-EEFA08327F9C}" type="pres">
      <dgm:prSet presAssocID="{72264F23-45FC-4E37-AD54-4EC81C8FFB5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392E1-6B25-468F-A817-E5B881F73EFD}" type="pres">
      <dgm:prSet presAssocID="{91E6F06B-B734-42A0-99F9-BD9A6553ADF4}" presName="parTxOnlySpace" presStyleCnt="0"/>
      <dgm:spPr/>
    </dgm:pt>
    <dgm:pt modelId="{68DA4443-9EEF-4CEE-9F1F-386C3F957DE9}" type="pres">
      <dgm:prSet presAssocID="{E6031153-5957-4000-8D9E-492D63C739C5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8DF448-E066-4297-B892-EEBDFFEDB044}" type="pres">
      <dgm:prSet presAssocID="{32E16C82-2DCE-43B1-B6A6-3678EAAAD720}" presName="parTxOnlySpace" presStyleCnt="0"/>
      <dgm:spPr/>
    </dgm:pt>
    <dgm:pt modelId="{279664B7-B8FC-4A55-9952-00435680A9F0}" type="pres">
      <dgm:prSet presAssocID="{A11F5907-DC4D-435F-B61A-F4FBE7E5ABC4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FC82000-90B3-43F5-AE79-BC1FE83A374E}" type="pres">
      <dgm:prSet presAssocID="{0E2717C3-E0A5-47AF-9699-314E373F538C}" presName="parTxOnlySpace" presStyleCnt="0"/>
      <dgm:spPr/>
    </dgm:pt>
    <dgm:pt modelId="{6944D3DA-965C-4580-866D-A7150AF6518C}" type="pres">
      <dgm:prSet presAssocID="{150329BF-B7CC-47D3-BE24-5AAA62B12EF8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304545B-C4A0-4D0A-B568-2AFB98F8607F}" type="pres">
      <dgm:prSet presAssocID="{E62C8807-1CC9-4116-9F45-E2C39BB373D6}" presName="parTxOnlySpace" presStyleCnt="0"/>
      <dgm:spPr/>
    </dgm:pt>
    <dgm:pt modelId="{C3CBCB06-0D06-4E68-90AB-D7F0E31104ED}" type="pres">
      <dgm:prSet presAssocID="{F5633BC1-CA45-4C80-9A33-215C771546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3E9BA8B-1968-4230-AB82-FFDE1223CA6A}" type="presOf" srcId="{F5633BC1-CA45-4C80-9A33-215C771546E6}" destId="{C3CBCB06-0D06-4E68-90AB-D7F0E31104ED}" srcOrd="0" destOrd="0" presId="urn:microsoft.com/office/officeart/2005/8/layout/chevron1"/>
    <dgm:cxn modelId="{02929FB7-2911-456B-BCDC-E0A2719E3845}" type="presOf" srcId="{150329BF-B7CC-47D3-BE24-5AAA62B12EF8}" destId="{6944D3DA-965C-4580-866D-A7150AF6518C}" srcOrd="0" destOrd="0" presId="urn:microsoft.com/office/officeart/2005/8/layout/chevron1"/>
    <dgm:cxn modelId="{98F43000-07DE-4A05-ABC4-807CF20084E9}" srcId="{ED470D2B-564C-4AE5-8803-4903A28382EB}" destId="{A11F5907-DC4D-435F-B61A-F4FBE7E5ABC4}" srcOrd="2" destOrd="0" parTransId="{08D8DD4A-A0FF-4BBA-94D9-6919D46D7120}" sibTransId="{0E2717C3-E0A5-47AF-9699-314E373F538C}"/>
    <dgm:cxn modelId="{B0FF558A-B27C-447D-BE44-CBC944C63F21}" type="presOf" srcId="{E6031153-5957-4000-8D9E-492D63C739C5}" destId="{68DA4443-9EEF-4CEE-9F1F-386C3F957DE9}" srcOrd="0" destOrd="0" presId="urn:microsoft.com/office/officeart/2005/8/layout/chevron1"/>
    <dgm:cxn modelId="{4E15D06A-8C01-4F3A-A53D-8A8C5D1C3DD8}" type="presOf" srcId="{ED470D2B-564C-4AE5-8803-4903A28382EB}" destId="{B0C61DE5-F25C-4947-9173-858F859ADC79}" srcOrd="0" destOrd="0" presId="urn:microsoft.com/office/officeart/2005/8/layout/chevron1"/>
    <dgm:cxn modelId="{58C2F580-EC1E-4AB9-9A3A-3724634B63C8}" type="presOf" srcId="{A11F5907-DC4D-435F-B61A-F4FBE7E5ABC4}" destId="{279664B7-B8FC-4A55-9952-00435680A9F0}" srcOrd="0" destOrd="0" presId="urn:microsoft.com/office/officeart/2005/8/layout/chevron1"/>
    <dgm:cxn modelId="{B0C0609C-9A1A-4B51-AA28-F4BF10E993A2}" type="presOf" srcId="{72264F23-45FC-4E37-AD54-4EC81C8FFB53}" destId="{CDC90BF6-94B2-4467-9F35-EEFA08327F9C}" srcOrd="0" destOrd="0" presId="urn:microsoft.com/office/officeart/2005/8/layout/chevron1"/>
    <dgm:cxn modelId="{925947F3-5EF4-4AC2-8F4E-EBFF4FF029DC}" srcId="{ED470D2B-564C-4AE5-8803-4903A28382EB}" destId="{E6031153-5957-4000-8D9E-492D63C739C5}" srcOrd="1" destOrd="0" parTransId="{C0598A11-453A-4146-B7FB-5243E41830A7}" sibTransId="{32E16C82-2DCE-43B1-B6A6-3678EAAAD720}"/>
    <dgm:cxn modelId="{67F0680C-86C3-467C-95F6-E6E38CEB8586}" srcId="{ED470D2B-564C-4AE5-8803-4903A28382EB}" destId="{72264F23-45FC-4E37-AD54-4EC81C8FFB53}" srcOrd="0" destOrd="0" parTransId="{9694A0FD-A763-4A41-9B92-631FF626B703}" sibTransId="{91E6F06B-B734-42A0-99F9-BD9A6553ADF4}"/>
    <dgm:cxn modelId="{C8437D93-52EC-42B4-8D25-D22A7AFF2438}" srcId="{ED470D2B-564C-4AE5-8803-4903A28382EB}" destId="{F5633BC1-CA45-4C80-9A33-215C771546E6}" srcOrd="4" destOrd="0" parTransId="{DB4CFFD3-0C7E-4795-836B-075B97E26DDF}" sibTransId="{D4308ACF-201C-4F10-B585-5299CF86EB0B}"/>
    <dgm:cxn modelId="{D5D1D82C-FE5B-4994-BD72-91FFD73BB3FB}" srcId="{ED470D2B-564C-4AE5-8803-4903A28382EB}" destId="{150329BF-B7CC-47D3-BE24-5AAA62B12EF8}" srcOrd="3" destOrd="0" parTransId="{FEEF56A5-6FAC-4899-8C09-2C71169950DD}" sibTransId="{E62C8807-1CC9-4116-9F45-E2C39BB373D6}"/>
    <dgm:cxn modelId="{0F056B26-A932-47E6-B83A-707604AB2406}" type="presParOf" srcId="{B0C61DE5-F25C-4947-9173-858F859ADC79}" destId="{CDC90BF6-94B2-4467-9F35-EEFA08327F9C}" srcOrd="0" destOrd="0" presId="urn:microsoft.com/office/officeart/2005/8/layout/chevron1"/>
    <dgm:cxn modelId="{76017760-F472-4C69-A1CB-DAC8FA326CA4}" type="presParOf" srcId="{B0C61DE5-F25C-4947-9173-858F859ADC79}" destId="{168392E1-6B25-468F-A817-E5B881F73EFD}" srcOrd="1" destOrd="0" presId="urn:microsoft.com/office/officeart/2005/8/layout/chevron1"/>
    <dgm:cxn modelId="{2FF158E0-4C60-4DEC-8D1B-06EA6DC08DEB}" type="presParOf" srcId="{B0C61DE5-F25C-4947-9173-858F859ADC79}" destId="{68DA4443-9EEF-4CEE-9F1F-386C3F957DE9}" srcOrd="2" destOrd="0" presId="urn:microsoft.com/office/officeart/2005/8/layout/chevron1"/>
    <dgm:cxn modelId="{B1B72B5A-83E0-41BA-B73B-C4A7EE72FD9F}" type="presParOf" srcId="{B0C61DE5-F25C-4947-9173-858F859ADC79}" destId="{038DF448-E066-4297-B892-EEBDFFEDB044}" srcOrd="3" destOrd="0" presId="urn:microsoft.com/office/officeart/2005/8/layout/chevron1"/>
    <dgm:cxn modelId="{B2AD86A9-2433-43A6-A5E8-DDF633BCCED6}" type="presParOf" srcId="{B0C61DE5-F25C-4947-9173-858F859ADC79}" destId="{279664B7-B8FC-4A55-9952-00435680A9F0}" srcOrd="4" destOrd="0" presId="urn:microsoft.com/office/officeart/2005/8/layout/chevron1"/>
    <dgm:cxn modelId="{5BE382C1-9706-4E87-9EF6-6547D20BD0CF}" type="presParOf" srcId="{B0C61DE5-F25C-4947-9173-858F859ADC79}" destId="{FFC82000-90B3-43F5-AE79-BC1FE83A374E}" srcOrd="5" destOrd="0" presId="urn:microsoft.com/office/officeart/2005/8/layout/chevron1"/>
    <dgm:cxn modelId="{F782F95A-D826-4D4E-9194-807ACE378A4F}" type="presParOf" srcId="{B0C61DE5-F25C-4947-9173-858F859ADC79}" destId="{6944D3DA-965C-4580-866D-A7150AF6518C}" srcOrd="6" destOrd="0" presId="urn:microsoft.com/office/officeart/2005/8/layout/chevron1"/>
    <dgm:cxn modelId="{69F0B601-E7B0-4291-8302-A1F5DFF41077}" type="presParOf" srcId="{B0C61DE5-F25C-4947-9173-858F859ADC79}" destId="{7304545B-C4A0-4D0A-B568-2AFB98F8607F}" srcOrd="7" destOrd="0" presId="urn:microsoft.com/office/officeart/2005/8/layout/chevron1"/>
    <dgm:cxn modelId="{0519F71D-A3CA-46A4-BCF3-AD5AAA0D6D64}" type="presParOf" srcId="{B0C61DE5-F25C-4947-9173-858F859ADC79}" destId="{C3CBCB06-0D06-4E68-90AB-D7F0E31104ED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07FE71-60AD-3D42-A85F-A2ECC03E0D83}" type="doc">
      <dgm:prSet loTypeId="urn:microsoft.com/office/officeart/2005/8/layout/cycle2" loCatId="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B331D73-59AC-4045-B1C7-105534F3A452}">
      <dgm:prSet phldrT="[文字]" custT="1"/>
      <dgm:spPr/>
      <dgm:t>
        <a:bodyPr/>
        <a:lstStyle/>
        <a:p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整體環境因子（政策</a:t>
          </a:r>
          <a:r>
            <a:rPr lang="zh-TW" altLang="en-US" sz="2000" dirty="0" smtClean="0">
              <a:latin typeface="新細明體"/>
              <a:ea typeface="新細明體"/>
              <a:cs typeface="Times New Roman" panose="02020603050405020304" pitchFamily="18" charset="0"/>
            </a:rPr>
            <a:t>、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經濟</a:t>
          </a:r>
          <a:r>
            <a:rPr lang="zh-TW" altLang="en-US" sz="2000" dirty="0" smtClean="0">
              <a:latin typeface="新細明體"/>
              <a:ea typeface="新細明體"/>
              <a:cs typeface="Times New Roman" panose="02020603050405020304" pitchFamily="18" charset="0"/>
            </a:rPr>
            <a:t>、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需求）</a:t>
          </a:r>
          <a:endParaRPr lang="zh-TW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52684-65FC-C347-A8C0-1E4A53125813}" type="parTrans" cxnId="{E5B4FB6C-812D-D845-951F-B1450E907AD5}">
      <dgm:prSet/>
      <dgm:spPr/>
      <dgm:t>
        <a:bodyPr/>
        <a:lstStyle/>
        <a:p>
          <a:endParaRPr lang="zh-TW" altLang="en-US"/>
        </a:p>
      </dgm:t>
    </dgm:pt>
    <dgm:pt modelId="{A25D4CDE-B000-E444-8E51-C29BBC48CE08}" type="sibTrans" cxnId="{E5B4FB6C-812D-D845-951F-B1450E907AD5}">
      <dgm:prSet/>
      <dgm:spPr/>
      <dgm:t>
        <a:bodyPr/>
        <a:lstStyle/>
        <a:p>
          <a:endParaRPr lang="zh-TW" altLang="en-US"/>
        </a:p>
      </dgm:t>
    </dgm:pt>
    <dgm:pt modelId="{74465061-CDFC-504E-A119-B1F324D83750}">
      <dgm:prSet phldrT="[文字]" custT="1"/>
      <dgm:spPr/>
      <dgm:t>
        <a:bodyPr/>
        <a:lstStyle/>
        <a:p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Payer </a:t>
          </a:r>
          <a:endParaRPr lang="zh-TW" alt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保險公司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健保</a:t>
          </a:r>
          <a:endParaRPr lang="zh-TW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1D1CFA-CC86-994C-80E5-6C0440A34237}" type="parTrans" cxnId="{FBB38662-A83B-3342-8192-8147AC608014}">
      <dgm:prSet/>
      <dgm:spPr/>
      <dgm:t>
        <a:bodyPr/>
        <a:lstStyle/>
        <a:p>
          <a:endParaRPr lang="zh-TW" altLang="en-US"/>
        </a:p>
      </dgm:t>
    </dgm:pt>
    <dgm:pt modelId="{1778485B-1677-9F48-ADE6-B08840F96692}" type="sibTrans" cxnId="{FBB38662-A83B-3342-8192-8147AC608014}">
      <dgm:prSet/>
      <dgm:spPr/>
      <dgm:t>
        <a:bodyPr/>
        <a:lstStyle/>
        <a:p>
          <a:endParaRPr lang="zh-TW" altLang="en-US"/>
        </a:p>
      </dgm:t>
    </dgm:pt>
    <dgm:pt modelId="{85777174-D94E-5542-808E-93C23368DC4D}">
      <dgm:prSet phldrT="[文字]" custT="1"/>
      <dgm:spPr/>
      <dgm:t>
        <a:bodyPr/>
        <a:lstStyle/>
        <a:p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Provider</a:t>
          </a:r>
        </a:p>
        <a:p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醫療院所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醫生</a:t>
          </a:r>
          <a:endParaRPr lang="zh-TW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CB4B27-D0E0-7B43-91B8-82B10CD151F4}" type="parTrans" cxnId="{3C7AEDCB-4FE7-EC49-8E49-978B115AEE27}">
      <dgm:prSet/>
      <dgm:spPr/>
      <dgm:t>
        <a:bodyPr/>
        <a:lstStyle/>
        <a:p>
          <a:endParaRPr lang="zh-TW" altLang="en-US"/>
        </a:p>
      </dgm:t>
    </dgm:pt>
    <dgm:pt modelId="{1A7AB80A-A3C9-A14C-B75D-3A65B21C8CF9}" type="sibTrans" cxnId="{3C7AEDCB-4FE7-EC49-8E49-978B115AEE27}">
      <dgm:prSet/>
      <dgm:spPr/>
      <dgm:t>
        <a:bodyPr/>
        <a:lstStyle/>
        <a:p>
          <a:endParaRPr lang="zh-TW" altLang="en-US"/>
        </a:p>
      </dgm:t>
    </dgm:pt>
    <dgm:pt modelId="{D9E3A638-49F1-2E4C-96D3-4D53D0C23F48}">
      <dgm:prSet phldrT="[文字]" custT="1"/>
      <dgm:spPr/>
      <dgm:t>
        <a:bodyPr/>
        <a:lstStyle/>
        <a:p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Consumer</a:t>
          </a:r>
          <a:endParaRPr lang="zh-TW" alt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使用者</a:t>
          </a:r>
          <a:r>
            <a:rPr lang="en-US" altLang="zh-TW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患者</a:t>
          </a:r>
          <a:endParaRPr lang="zh-TW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075908-041D-804D-8EDB-EB546351EE6C}" type="parTrans" cxnId="{1EBECD10-6A13-DB4F-B92E-293242A3116C}">
      <dgm:prSet/>
      <dgm:spPr/>
      <dgm:t>
        <a:bodyPr/>
        <a:lstStyle/>
        <a:p>
          <a:endParaRPr lang="zh-TW" altLang="en-US"/>
        </a:p>
      </dgm:t>
    </dgm:pt>
    <dgm:pt modelId="{99D66BBC-F14D-CE4C-9875-E93EC76C1A93}" type="sibTrans" cxnId="{1EBECD10-6A13-DB4F-B92E-293242A3116C}">
      <dgm:prSet/>
      <dgm:spPr/>
      <dgm:t>
        <a:bodyPr/>
        <a:lstStyle/>
        <a:p>
          <a:endParaRPr lang="zh-TW" altLang="en-US"/>
        </a:p>
      </dgm:t>
    </dgm:pt>
    <dgm:pt modelId="{AC661D96-C375-DE48-80BB-4DAB4264DD4D}" type="pres">
      <dgm:prSet presAssocID="{4507FE71-60AD-3D42-A85F-A2ECC03E0D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D2A411-0C71-8D40-A22A-399B5FC041B2}" type="pres">
      <dgm:prSet presAssocID="{8B331D73-59AC-4045-B1C7-105534F3A45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21AEE9-8E8C-634A-9351-85226084C0C6}" type="pres">
      <dgm:prSet presAssocID="{A25D4CDE-B000-E444-8E51-C29BBC48CE08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1FDBC41B-E040-1545-938A-6B1EF761F152}" type="pres">
      <dgm:prSet presAssocID="{A25D4CDE-B000-E444-8E51-C29BBC48CE08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2F6FFDB7-E04F-3B45-94DD-6D556EE9DD40}" type="pres">
      <dgm:prSet presAssocID="{74465061-CDFC-504E-A119-B1F324D8375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329FA1-7EE9-EF47-AB58-D37C62A9C25D}" type="pres">
      <dgm:prSet presAssocID="{1778485B-1677-9F48-ADE6-B08840F96692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C30BE03-C0CC-434D-9080-4E020FE5BCD4}" type="pres">
      <dgm:prSet presAssocID="{1778485B-1677-9F48-ADE6-B08840F96692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FFA4B3C6-64C7-C44E-99FB-21456BF487DF}" type="pres">
      <dgm:prSet presAssocID="{85777174-D94E-5542-808E-93C23368DC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56B09A-4E7A-634C-BD9C-7E7C6F0A1FC6}" type="pres">
      <dgm:prSet presAssocID="{1A7AB80A-A3C9-A14C-B75D-3A65B21C8CF9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A91C3D0F-7949-BC4F-A713-51372110FDC4}" type="pres">
      <dgm:prSet presAssocID="{1A7AB80A-A3C9-A14C-B75D-3A65B21C8CF9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C67230E-67BC-824E-ADD2-FED8B358C7F0}" type="pres">
      <dgm:prSet presAssocID="{D9E3A638-49F1-2E4C-96D3-4D53D0C23F4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36D189-986C-3641-B549-A16A3DBFC608}" type="pres">
      <dgm:prSet presAssocID="{99D66BBC-F14D-CE4C-9875-E93EC76C1A93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82B769BF-7B26-0140-ABD4-326B78C86F90}" type="pres">
      <dgm:prSet presAssocID="{99D66BBC-F14D-CE4C-9875-E93EC76C1A93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FBB38662-A83B-3342-8192-8147AC608014}" srcId="{4507FE71-60AD-3D42-A85F-A2ECC03E0D83}" destId="{74465061-CDFC-504E-A119-B1F324D83750}" srcOrd="1" destOrd="0" parTransId="{451D1CFA-CC86-994C-80E5-6C0440A34237}" sibTransId="{1778485B-1677-9F48-ADE6-B08840F96692}"/>
    <dgm:cxn modelId="{EF71B20A-2BA5-234B-B962-55297679C724}" type="presOf" srcId="{D9E3A638-49F1-2E4C-96D3-4D53D0C23F48}" destId="{8C67230E-67BC-824E-ADD2-FED8B358C7F0}" srcOrd="0" destOrd="0" presId="urn:microsoft.com/office/officeart/2005/8/layout/cycle2"/>
    <dgm:cxn modelId="{0077972B-C1AD-ED4A-A7AB-A360FDFCEB2C}" type="presOf" srcId="{8B331D73-59AC-4045-B1C7-105534F3A452}" destId="{19D2A411-0C71-8D40-A22A-399B5FC041B2}" srcOrd="0" destOrd="0" presId="urn:microsoft.com/office/officeart/2005/8/layout/cycle2"/>
    <dgm:cxn modelId="{F8B199D3-73ED-FC4C-B935-C1E822ED3E95}" type="presOf" srcId="{85777174-D94E-5542-808E-93C23368DC4D}" destId="{FFA4B3C6-64C7-C44E-99FB-21456BF487DF}" srcOrd="0" destOrd="0" presId="urn:microsoft.com/office/officeart/2005/8/layout/cycle2"/>
    <dgm:cxn modelId="{FD134140-F0D3-214C-B6EE-E41B54F83101}" type="presOf" srcId="{1A7AB80A-A3C9-A14C-B75D-3A65B21C8CF9}" destId="{A91C3D0F-7949-BC4F-A713-51372110FDC4}" srcOrd="1" destOrd="0" presId="urn:microsoft.com/office/officeart/2005/8/layout/cycle2"/>
    <dgm:cxn modelId="{2ADC4A80-43BE-5D48-A28F-987CF9F0C1B3}" type="presOf" srcId="{A25D4CDE-B000-E444-8E51-C29BBC48CE08}" destId="{1FDBC41B-E040-1545-938A-6B1EF761F152}" srcOrd="1" destOrd="0" presId="urn:microsoft.com/office/officeart/2005/8/layout/cycle2"/>
    <dgm:cxn modelId="{C15DC41C-F943-6C48-B8EC-76F57B2DFBB5}" type="presOf" srcId="{4507FE71-60AD-3D42-A85F-A2ECC03E0D83}" destId="{AC661D96-C375-DE48-80BB-4DAB4264DD4D}" srcOrd="0" destOrd="0" presId="urn:microsoft.com/office/officeart/2005/8/layout/cycle2"/>
    <dgm:cxn modelId="{226B2AC7-ED54-344F-A5A2-5714510165DE}" type="presOf" srcId="{99D66BBC-F14D-CE4C-9875-E93EC76C1A93}" destId="{82B769BF-7B26-0140-ABD4-326B78C86F90}" srcOrd="1" destOrd="0" presId="urn:microsoft.com/office/officeart/2005/8/layout/cycle2"/>
    <dgm:cxn modelId="{ABF9F0DF-37A9-5D4F-8FF0-F788EB9A179F}" type="presOf" srcId="{99D66BBC-F14D-CE4C-9875-E93EC76C1A93}" destId="{3E36D189-986C-3641-B549-A16A3DBFC608}" srcOrd="0" destOrd="0" presId="urn:microsoft.com/office/officeart/2005/8/layout/cycle2"/>
    <dgm:cxn modelId="{8446D066-09EE-0E4E-A8A8-43A9D04967F5}" type="presOf" srcId="{A25D4CDE-B000-E444-8E51-C29BBC48CE08}" destId="{DD21AEE9-8E8C-634A-9351-85226084C0C6}" srcOrd="0" destOrd="0" presId="urn:microsoft.com/office/officeart/2005/8/layout/cycle2"/>
    <dgm:cxn modelId="{A7337974-89F4-8444-B0F7-2F04C4B0E296}" type="presOf" srcId="{1778485B-1677-9F48-ADE6-B08840F96692}" destId="{8C30BE03-C0CC-434D-9080-4E020FE5BCD4}" srcOrd="1" destOrd="0" presId="urn:microsoft.com/office/officeart/2005/8/layout/cycle2"/>
    <dgm:cxn modelId="{9791DA43-C3E6-1042-909C-53A0A4F6669A}" type="presOf" srcId="{1A7AB80A-A3C9-A14C-B75D-3A65B21C8CF9}" destId="{F456B09A-4E7A-634C-BD9C-7E7C6F0A1FC6}" srcOrd="0" destOrd="0" presId="urn:microsoft.com/office/officeart/2005/8/layout/cycle2"/>
    <dgm:cxn modelId="{3C7AEDCB-4FE7-EC49-8E49-978B115AEE27}" srcId="{4507FE71-60AD-3D42-A85F-A2ECC03E0D83}" destId="{85777174-D94E-5542-808E-93C23368DC4D}" srcOrd="2" destOrd="0" parTransId="{08CB4B27-D0E0-7B43-91B8-82B10CD151F4}" sibTransId="{1A7AB80A-A3C9-A14C-B75D-3A65B21C8CF9}"/>
    <dgm:cxn modelId="{890887D3-5CFA-474D-9A23-52B6110FE5DE}" type="presOf" srcId="{1778485B-1677-9F48-ADE6-B08840F96692}" destId="{A3329FA1-7EE9-EF47-AB58-D37C62A9C25D}" srcOrd="0" destOrd="0" presId="urn:microsoft.com/office/officeart/2005/8/layout/cycle2"/>
    <dgm:cxn modelId="{1EBECD10-6A13-DB4F-B92E-293242A3116C}" srcId="{4507FE71-60AD-3D42-A85F-A2ECC03E0D83}" destId="{D9E3A638-49F1-2E4C-96D3-4D53D0C23F48}" srcOrd="3" destOrd="0" parTransId="{2A075908-041D-804D-8EDB-EB546351EE6C}" sibTransId="{99D66BBC-F14D-CE4C-9875-E93EC76C1A93}"/>
    <dgm:cxn modelId="{E5B4FB6C-812D-D845-951F-B1450E907AD5}" srcId="{4507FE71-60AD-3D42-A85F-A2ECC03E0D83}" destId="{8B331D73-59AC-4045-B1C7-105534F3A452}" srcOrd="0" destOrd="0" parTransId="{87752684-65FC-C347-A8C0-1E4A53125813}" sibTransId="{A25D4CDE-B000-E444-8E51-C29BBC48CE08}"/>
    <dgm:cxn modelId="{041D710C-7E85-8240-849F-9B20932C13CE}" type="presOf" srcId="{74465061-CDFC-504E-A119-B1F324D83750}" destId="{2F6FFDB7-E04F-3B45-94DD-6D556EE9DD40}" srcOrd="0" destOrd="0" presId="urn:microsoft.com/office/officeart/2005/8/layout/cycle2"/>
    <dgm:cxn modelId="{748B5498-5619-8440-B36A-B59F2C065BF6}" type="presParOf" srcId="{AC661D96-C375-DE48-80BB-4DAB4264DD4D}" destId="{19D2A411-0C71-8D40-A22A-399B5FC041B2}" srcOrd="0" destOrd="0" presId="urn:microsoft.com/office/officeart/2005/8/layout/cycle2"/>
    <dgm:cxn modelId="{1C1610DE-D04A-DE46-AC98-BD336C610440}" type="presParOf" srcId="{AC661D96-C375-DE48-80BB-4DAB4264DD4D}" destId="{DD21AEE9-8E8C-634A-9351-85226084C0C6}" srcOrd="1" destOrd="0" presId="urn:microsoft.com/office/officeart/2005/8/layout/cycle2"/>
    <dgm:cxn modelId="{EF3F81C0-8030-714D-A2F3-DB7F1752F88D}" type="presParOf" srcId="{DD21AEE9-8E8C-634A-9351-85226084C0C6}" destId="{1FDBC41B-E040-1545-938A-6B1EF761F152}" srcOrd="0" destOrd="0" presId="urn:microsoft.com/office/officeart/2005/8/layout/cycle2"/>
    <dgm:cxn modelId="{3467D58E-7B6B-FB48-A3C7-0D1075224F18}" type="presParOf" srcId="{AC661D96-C375-DE48-80BB-4DAB4264DD4D}" destId="{2F6FFDB7-E04F-3B45-94DD-6D556EE9DD40}" srcOrd="2" destOrd="0" presId="urn:microsoft.com/office/officeart/2005/8/layout/cycle2"/>
    <dgm:cxn modelId="{16507675-AFD2-614A-B77B-0C9E32BC37F4}" type="presParOf" srcId="{AC661D96-C375-DE48-80BB-4DAB4264DD4D}" destId="{A3329FA1-7EE9-EF47-AB58-D37C62A9C25D}" srcOrd="3" destOrd="0" presId="urn:microsoft.com/office/officeart/2005/8/layout/cycle2"/>
    <dgm:cxn modelId="{C9F8C3ED-B5A0-5B45-9875-170DB0A0A31A}" type="presParOf" srcId="{A3329FA1-7EE9-EF47-AB58-D37C62A9C25D}" destId="{8C30BE03-C0CC-434D-9080-4E020FE5BCD4}" srcOrd="0" destOrd="0" presId="urn:microsoft.com/office/officeart/2005/8/layout/cycle2"/>
    <dgm:cxn modelId="{38AF2DA7-9750-4646-A452-CD78332F91FD}" type="presParOf" srcId="{AC661D96-C375-DE48-80BB-4DAB4264DD4D}" destId="{FFA4B3C6-64C7-C44E-99FB-21456BF487DF}" srcOrd="4" destOrd="0" presId="urn:microsoft.com/office/officeart/2005/8/layout/cycle2"/>
    <dgm:cxn modelId="{D25A309A-408E-BA40-826F-D79297576053}" type="presParOf" srcId="{AC661D96-C375-DE48-80BB-4DAB4264DD4D}" destId="{F456B09A-4E7A-634C-BD9C-7E7C6F0A1FC6}" srcOrd="5" destOrd="0" presId="urn:microsoft.com/office/officeart/2005/8/layout/cycle2"/>
    <dgm:cxn modelId="{6E660F3A-296F-554C-878E-9CC5E0357A7A}" type="presParOf" srcId="{F456B09A-4E7A-634C-BD9C-7E7C6F0A1FC6}" destId="{A91C3D0F-7949-BC4F-A713-51372110FDC4}" srcOrd="0" destOrd="0" presId="urn:microsoft.com/office/officeart/2005/8/layout/cycle2"/>
    <dgm:cxn modelId="{8D87DC33-C4B4-F04A-888D-DB051D1F6891}" type="presParOf" srcId="{AC661D96-C375-DE48-80BB-4DAB4264DD4D}" destId="{8C67230E-67BC-824E-ADD2-FED8B358C7F0}" srcOrd="6" destOrd="0" presId="urn:microsoft.com/office/officeart/2005/8/layout/cycle2"/>
    <dgm:cxn modelId="{24BFE4C9-CB48-AB46-A102-D1F77807C983}" type="presParOf" srcId="{AC661D96-C375-DE48-80BB-4DAB4264DD4D}" destId="{3E36D189-986C-3641-B549-A16A3DBFC608}" srcOrd="7" destOrd="0" presId="urn:microsoft.com/office/officeart/2005/8/layout/cycle2"/>
    <dgm:cxn modelId="{916C514A-80B6-A04F-9972-3C8A0AA2FF09}" type="presParOf" srcId="{3E36D189-986C-3641-B549-A16A3DBFC608}" destId="{82B769BF-7B26-0140-ABD4-326B78C86F9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66403F-52DD-AB43-AEC8-B09565FDEEF9}" type="doc">
      <dgm:prSet loTypeId="urn:microsoft.com/office/officeart/2009/3/layout/HorizontalOrganizationChart" loCatId="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B654D3D-D7B6-7E4E-BC48-CF6AABB838DC}">
      <dgm:prSet phldrT="[文字]"/>
      <dgm:spPr/>
      <dgm:t>
        <a:bodyPr/>
        <a:lstStyle/>
        <a:p>
          <a:r>
            <a:rPr lang="zh-TW" altLang="en-US" dirty="0" smtClean="0"/>
            <a:t>廠商</a:t>
          </a:r>
          <a:endParaRPr lang="zh-TW" altLang="en-US" dirty="0"/>
        </a:p>
      </dgm:t>
    </dgm:pt>
    <dgm:pt modelId="{5CBAC5F1-B2AA-D345-A633-B07EF05ADD92}" type="parTrans" cxnId="{DDE49EB5-7757-2C4A-A65E-52D51C79F40D}">
      <dgm:prSet/>
      <dgm:spPr/>
      <dgm:t>
        <a:bodyPr/>
        <a:lstStyle/>
        <a:p>
          <a:endParaRPr lang="zh-TW" altLang="en-US"/>
        </a:p>
      </dgm:t>
    </dgm:pt>
    <dgm:pt modelId="{FB0E3082-E03F-FA49-B086-32DB6387BA27}" type="sibTrans" cxnId="{DDE49EB5-7757-2C4A-A65E-52D51C79F40D}">
      <dgm:prSet/>
      <dgm:spPr/>
      <dgm:t>
        <a:bodyPr/>
        <a:lstStyle/>
        <a:p>
          <a:endParaRPr lang="zh-TW" altLang="en-US"/>
        </a:p>
      </dgm:t>
    </dgm:pt>
    <dgm:pt modelId="{9B039C2A-3D68-E04B-AB0F-0FE6FDABA7B3}" type="asst">
      <dgm:prSet phldrT="[文字]"/>
      <dgm:spPr/>
      <dgm:t>
        <a:bodyPr/>
        <a:lstStyle/>
        <a:p>
          <a:r>
            <a:rPr lang="zh-TW" altLang="en-US" dirty="0" smtClean="0"/>
            <a:t>健保或保險</a:t>
          </a:r>
          <a:endParaRPr lang="en-US" altLang="zh-TW" dirty="0" smtClean="0"/>
        </a:p>
      </dgm:t>
    </dgm:pt>
    <dgm:pt modelId="{0AE113DE-1B2C-384D-905F-DD02F61A704B}" type="parTrans" cxnId="{59C20321-A9C2-524C-8F29-CE5AC891449D}">
      <dgm:prSet/>
      <dgm:spPr/>
      <dgm:t>
        <a:bodyPr/>
        <a:lstStyle/>
        <a:p>
          <a:endParaRPr lang="zh-TW" altLang="en-US"/>
        </a:p>
      </dgm:t>
    </dgm:pt>
    <dgm:pt modelId="{621B00D3-81BD-1B4E-BA36-3E68C131D8BD}" type="sibTrans" cxnId="{59C20321-A9C2-524C-8F29-CE5AC891449D}">
      <dgm:prSet/>
      <dgm:spPr/>
      <dgm:t>
        <a:bodyPr/>
        <a:lstStyle/>
        <a:p>
          <a:endParaRPr lang="zh-TW" altLang="en-US"/>
        </a:p>
      </dgm:t>
    </dgm:pt>
    <dgm:pt modelId="{1E75C02C-A125-DB45-8093-1A18AA935F8B}">
      <dgm:prSet phldrT="[文字]"/>
      <dgm:spPr/>
      <dgm:t>
        <a:bodyPr/>
        <a:lstStyle/>
        <a:p>
          <a:r>
            <a:rPr lang="zh-TW" altLang="en-US" dirty="0" smtClean="0"/>
            <a:t>通路商</a:t>
          </a:r>
          <a:endParaRPr lang="zh-TW" altLang="en-US" dirty="0"/>
        </a:p>
      </dgm:t>
    </dgm:pt>
    <dgm:pt modelId="{B3F93FD7-4116-A543-A8EA-47E0D9D81DF3}" type="parTrans" cxnId="{860B9AD1-CD5E-D44C-81E0-42F5B3ADB21E}">
      <dgm:prSet/>
      <dgm:spPr/>
      <dgm:t>
        <a:bodyPr/>
        <a:lstStyle/>
        <a:p>
          <a:endParaRPr lang="zh-TW" altLang="en-US"/>
        </a:p>
      </dgm:t>
    </dgm:pt>
    <dgm:pt modelId="{05A4EBF3-D1EC-A849-8FA8-705F9561E7B6}" type="sibTrans" cxnId="{860B9AD1-CD5E-D44C-81E0-42F5B3ADB21E}">
      <dgm:prSet/>
      <dgm:spPr/>
      <dgm:t>
        <a:bodyPr/>
        <a:lstStyle/>
        <a:p>
          <a:endParaRPr lang="zh-TW" altLang="en-US"/>
        </a:p>
      </dgm:t>
    </dgm:pt>
    <dgm:pt modelId="{5AA539A1-EDDB-474E-B34C-CC0E6E6BFDA6}">
      <dgm:prSet phldrT="[文字]"/>
      <dgm:spPr/>
      <dgm:t>
        <a:bodyPr/>
        <a:lstStyle/>
        <a:p>
          <a:r>
            <a:rPr lang="zh-TW" altLang="en-US" dirty="0" smtClean="0"/>
            <a:t>消費者</a:t>
          </a:r>
          <a:endParaRPr lang="en-US" altLang="zh-TW" dirty="0" smtClean="0"/>
        </a:p>
      </dgm:t>
    </dgm:pt>
    <dgm:pt modelId="{61BEF559-7E18-864B-8723-B506438E5831}" type="parTrans" cxnId="{2C2DE3B5-18CB-E04F-A730-760710FBAB2C}">
      <dgm:prSet/>
      <dgm:spPr/>
      <dgm:t>
        <a:bodyPr/>
        <a:lstStyle/>
        <a:p>
          <a:endParaRPr lang="zh-TW" altLang="en-US"/>
        </a:p>
      </dgm:t>
    </dgm:pt>
    <dgm:pt modelId="{7F201A3B-28AF-5C48-87F7-B15663CDDB8E}" type="sibTrans" cxnId="{2C2DE3B5-18CB-E04F-A730-760710FBAB2C}">
      <dgm:prSet/>
      <dgm:spPr/>
      <dgm:t>
        <a:bodyPr/>
        <a:lstStyle/>
        <a:p>
          <a:endParaRPr lang="zh-TW" altLang="en-US"/>
        </a:p>
      </dgm:t>
    </dgm:pt>
    <dgm:pt modelId="{C6172461-C05B-E740-8866-C7883E389587}">
      <dgm:prSet phldrT="[文字]"/>
      <dgm:spPr/>
      <dgm:t>
        <a:bodyPr/>
        <a:lstStyle/>
        <a:p>
          <a:r>
            <a:rPr lang="zh-TW" altLang="en-US" dirty="0" smtClean="0"/>
            <a:t>醫院院所</a:t>
          </a:r>
          <a:endParaRPr lang="zh-TW" altLang="en-US" dirty="0"/>
        </a:p>
      </dgm:t>
    </dgm:pt>
    <dgm:pt modelId="{B8548F0E-7DD5-D846-AB68-D49EF6F4C6D8}" type="sibTrans" cxnId="{C4672F1C-C51B-7E4C-9036-EB3B8217D5BA}">
      <dgm:prSet/>
      <dgm:spPr/>
      <dgm:t>
        <a:bodyPr/>
        <a:lstStyle/>
        <a:p>
          <a:endParaRPr lang="zh-TW" altLang="en-US"/>
        </a:p>
      </dgm:t>
    </dgm:pt>
    <dgm:pt modelId="{98AEC60E-C462-F14E-A4BC-A64E5C667089}" type="parTrans" cxnId="{C4672F1C-C51B-7E4C-9036-EB3B8217D5BA}">
      <dgm:prSet/>
      <dgm:spPr/>
      <dgm:t>
        <a:bodyPr/>
        <a:lstStyle/>
        <a:p>
          <a:endParaRPr lang="zh-TW" altLang="en-US"/>
        </a:p>
      </dgm:t>
    </dgm:pt>
    <dgm:pt modelId="{58A26D0E-2CD0-2B4A-B848-2F1A17203D3C}">
      <dgm:prSet phldrT="[文字]"/>
      <dgm:spPr/>
      <dgm:t>
        <a:bodyPr/>
        <a:lstStyle/>
        <a:p>
          <a:r>
            <a:rPr lang="zh-TW" altLang="en-US" dirty="0" smtClean="0"/>
            <a:t>病患</a:t>
          </a:r>
          <a:endParaRPr lang="en-US" altLang="zh-TW" dirty="0" smtClean="0"/>
        </a:p>
      </dgm:t>
    </dgm:pt>
    <dgm:pt modelId="{055A9069-560D-8840-9CDE-B962EE9439EB}" type="parTrans" cxnId="{7AE8297D-FA3A-C749-8D83-ABD2491ED95C}">
      <dgm:prSet/>
      <dgm:spPr/>
      <dgm:t>
        <a:bodyPr/>
        <a:lstStyle/>
        <a:p>
          <a:endParaRPr lang="zh-TW" altLang="en-US"/>
        </a:p>
      </dgm:t>
    </dgm:pt>
    <dgm:pt modelId="{87D32060-8AC8-CF40-856D-2B8B94690DDD}" type="sibTrans" cxnId="{7AE8297D-FA3A-C749-8D83-ABD2491ED95C}">
      <dgm:prSet/>
      <dgm:spPr/>
      <dgm:t>
        <a:bodyPr/>
        <a:lstStyle/>
        <a:p>
          <a:endParaRPr lang="zh-TW" altLang="en-US"/>
        </a:p>
      </dgm:t>
    </dgm:pt>
    <dgm:pt modelId="{7BF4F3C1-AD55-C948-9C9E-F118D451794C}" type="pres">
      <dgm:prSet presAssocID="{2E66403F-52DD-AB43-AEC8-B09565FDEE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90EAA93-B02E-BF40-8584-52780761F984}" type="pres">
      <dgm:prSet presAssocID="{6B654D3D-D7B6-7E4E-BC48-CF6AABB838DC}" presName="hierRoot1" presStyleCnt="0">
        <dgm:presLayoutVars>
          <dgm:hierBranch val="init"/>
        </dgm:presLayoutVars>
      </dgm:prSet>
      <dgm:spPr/>
    </dgm:pt>
    <dgm:pt modelId="{8506CF12-6DE8-4349-BB14-446FC56B0C3E}" type="pres">
      <dgm:prSet presAssocID="{6B654D3D-D7B6-7E4E-BC48-CF6AABB838DC}" presName="rootComposite1" presStyleCnt="0"/>
      <dgm:spPr/>
    </dgm:pt>
    <dgm:pt modelId="{0FFC9A64-4079-054F-BA82-FBED12CFABB8}" type="pres">
      <dgm:prSet presAssocID="{6B654D3D-D7B6-7E4E-BC48-CF6AABB838DC}" presName="rootText1" presStyleLbl="node0" presStyleIdx="0" presStyleCnt="1" custScaleX="77311" custScaleY="2187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776C5AF-73AA-624D-917E-B79E3F21A613}" type="pres">
      <dgm:prSet presAssocID="{6B654D3D-D7B6-7E4E-BC48-CF6AABB838D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F9B01B75-6610-D04A-9C9B-D4041E9E7A05}" type="pres">
      <dgm:prSet presAssocID="{6B654D3D-D7B6-7E4E-BC48-CF6AABB838DC}" presName="hierChild2" presStyleCnt="0"/>
      <dgm:spPr/>
    </dgm:pt>
    <dgm:pt modelId="{E66DF8F4-2BD4-AC4B-B936-5E013DBC1CB0}" type="pres">
      <dgm:prSet presAssocID="{98AEC60E-C462-F14E-A4BC-A64E5C667089}" presName="Name64" presStyleLbl="parChTrans1D2" presStyleIdx="0" presStyleCnt="2"/>
      <dgm:spPr/>
      <dgm:t>
        <a:bodyPr/>
        <a:lstStyle/>
        <a:p>
          <a:endParaRPr lang="zh-TW" altLang="en-US"/>
        </a:p>
      </dgm:t>
    </dgm:pt>
    <dgm:pt modelId="{709F8606-6AB7-6A43-8047-E2AC2EB20CCB}" type="pres">
      <dgm:prSet presAssocID="{C6172461-C05B-E740-8866-C7883E389587}" presName="hierRoot2" presStyleCnt="0">
        <dgm:presLayoutVars>
          <dgm:hierBranch val="init"/>
        </dgm:presLayoutVars>
      </dgm:prSet>
      <dgm:spPr/>
    </dgm:pt>
    <dgm:pt modelId="{CA5214BD-93C5-D347-8E60-1B95D767045C}" type="pres">
      <dgm:prSet presAssocID="{C6172461-C05B-E740-8866-C7883E389587}" presName="rootComposite" presStyleCnt="0"/>
      <dgm:spPr/>
    </dgm:pt>
    <dgm:pt modelId="{83ED5E1F-75FF-9949-99FD-B94CEDA4D0FA}" type="pres">
      <dgm:prSet presAssocID="{C6172461-C05B-E740-8866-C7883E389587}" presName="rootText" presStyleLbl="node2" presStyleIdx="0" presStyleCnt="2" custScaleY="16069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A0CECB6-0EC6-7749-AC4A-72DC51A1E574}" type="pres">
      <dgm:prSet presAssocID="{C6172461-C05B-E740-8866-C7883E389587}" presName="rootConnector" presStyleLbl="node2" presStyleIdx="0" presStyleCnt="2"/>
      <dgm:spPr/>
      <dgm:t>
        <a:bodyPr/>
        <a:lstStyle/>
        <a:p>
          <a:endParaRPr lang="zh-TW" altLang="en-US"/>
        </a:p>
      </dgm:t>
    </dgm:pt>
    <dgm:pt modelId="{D9EF31D4-AA35-1F4C-82AE-07DF3952360A}" type="pres">
      <dgm:prSet presAssocID="{C6172461-C05B-E740-8866-C7883E389587}" presName="hierChild4" presStyleCnt="0"/>
      <dgm:spPr/>
    </dgm:pt>
    <dgm:pt modelId="{DF8483E6-61EF-CC42-B912-5DEA117FBA9D}" type="pres">
      <dgm:prSet presAssocID="{055A9069-560D-8840-9CDE-B962EE9439EB}" presName="Name64" presStyleLbl="parChTrans1D3" presStyleIdx="0" presStyleCnt="3"/>
      <dgm:spPr/>
      <dgm:t>
        <a:bodyPr/>
        <a:lstStyle/>
        <a:p>
          <a:endParaRPr lang="zh-TW" altLang="en-US"/>
        </a:p>
      </dgm:t>
    </dgm:pt>
    <dgm:pt modelId="{0447515A-B52A-2C46-A0AD-C6C3B4A6F56D}" type="pres">
      <dgm:prSet presAssocID="{58A26D0E-2CD0-2B4A-B848-2F1A17203D3C}" presName="hierRoot2" presStyleCnt="0">
        <dgm:presLayoutVars>
          <dgm:hierBranch val="init"/>
        </dgm:presLayoutVars>
      </dgm:prSet>
      <dgm:spPr/>
    </dgm:pt>
    <dgm:pt modelId="{00D05B44-4585-8246-9F1E-5377ABC7D2F9}" type="pres">
      <dgm:prSet presAssocID="{58A26D0E-2CD0-2B4A-B848-2F1A17203D3C}" presName="rootComposite" presStyleCnt="0"/>
      <dgm:spPr/>
    </dgm:pt>
    <dgm:pt modelId="{7B26FC98-D5E1-7D4A-8942-7EA942975C23}" type="pres">
      <dgm:prSet presAssocID="{58A26D0E-2CD0-2B4A-B848-2F1A17203D3C}" presName="rootText" presStyleLbl="node3" presStyleIdx="0" presStyleCnt="2" custScaleY="97558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8CD7755-6D6E-BE43-B3CA-58F46BF02000}" type="pres">
      <dgm:prSet presAssocID="{58A26D0E-2CD0-2B4A-B848-2F1A17203D3C}" presName="rootConnector" presStyleLbl="node3" presStyleIdx="0" presStyleCnt="2"/>
      <dgm:spPr/>
      <dgm:t>
        <a:bodyPr/>
        <a:lstStyle/>
        <a:p>
          <a:endParaRPr lang="zh-TW" altLang="en-US"/>
        </a:p>
      </dgm:t>
    </dgm:pt>
    <dgm:pt modelId="{350BC4B6-740D-C94A-B09F-7D81FDBFC238}" type="pres">
      <dgm:prSet presAssocID="{58A26D0E-2CD0-2B4A-B848-2F1A17203D3C}" presName="hierChild4" presStyleCnt="0"/>
      <dgm:spPr/>
    </dgm:pt>
    <dgm:pt modelId="{223E0584-8C3E-FA42-B92B-AEC797AA7648}" type="pres">
      <dgm:prSet presAssocID="{58A26D0E-2CD0-2B4A-B848-2F1A17203D3C}" presName="hierChild5" presStyleCnt="0"/>
      <dgm:spPr/>
    </dgm:pt>
    <dgm:pt modelId="{57C3619D-EDDE-FC49-9C65-11D8CFBD124B}" type="pres">
      <dgm:prSet presAssocID="{C6172461-C05B-E740-8866-C7883E389587}" presName="hierChild5" presStyleCnt="0"/>
      <dgm:spPr/>
    </dgm:pt>
    <dgm:pt modelId="{52F33856-E522-B344-AFA0-F39E076E9010}" type="pres">
      <dgm:prSet presAssocID="{0AE113DE-1B2C-384D-905F-DD02F61A704B}" presName="Name115" presStyleLbl="parChTrans1D3" presStyleIdx="1" presStyleCnt="3"/>
      <dgm:spPr/>
      <dgm:t>
        <a:bodyPr/>
        <a:lstStyle/>
        <a:p>
          <a:endParaRPr lang="zh-TW" altLang="en-US"/>
        </a:p>
      </dgm:t>
    </dgm:pt>
    <dgm:pt modelId="{FDDB5908-E364-1046-A1DF-517B3157FA19}" type="pres">
      <dgm:prSet presAssocID="{9B039C2A-3D68-E04B-AB0F-0FE6FDABA7B3}" presName="hierRoot3" presStyleCnt="0">
        <dgm:presLayoutVars>
          <dgm:hierBranch val="init"/>
        </dgm:presLayoutVars>
      </dgm:prSet>
      <dgm:spPr/>
    </dgm:pt>
    <dgm:pt modelId="{808E2564-C0E2-464A-8090-B7D553FA7406}" type="pres">
      <dgm:prSet presAssocID="{9B039C2A-3D68-E04B-AB0F-0FE6FDABA7B3}" presName="rootComposite3" presStyleCnt="0"/>
      <dgm:spPr/>
    </dgm:pt>
    <dgm:pt modelId="{156D00EF-3D65-F04D-B1F7-8AFE98FF3BFE}" type="pres">
      <dgm:prSet presAssocID="{9B039C2A-3D68-E04B-AB0F-0FE6FDABA7B3}" presName="rootText3" presStyleLbl="asst2" presStyleIdx="0" presStyleCnt="1" custScaleX="114970" custScaleY="14063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73388BF-7D0B-1E46-A456-EB9CD3A1A4C2}" type="pres">
      <dgm:prSet presAssocID="{9B039C2A-3D68-E04B-AB0F-0FE6FDABA7B3}" presName="rootConnector3" presStyleLbl="asst2" presStyleIdx="0" presStyleCnt="1"/>
      <dgm:spPr/>
      <dgm:t>
        <a:bodyPr/>
        <a:lstStyle/>
        <a:p>
          <a:endParaRPr lang="zh-TW" altLang="en-US"/>
        </a:p>
      </dgm:t>
    </dgm:pt>
    <dgm:pt modelId="{A367ADA1-C4C5-594B-AE24-0FAC243B77AE}" type="pres">
      <dgm:prSet presAssocID="{9B039C2A-3D68-E04B-AB0F-0FE6FDABA7B3}" presName="hierChild6" presStyleCnt="0"/>
      <dgm:spPr/>
    </dgm:pt>
    <dgm:pt modelId="{89908F68-2421-3A43-8FA9-491F1050D046}" type="pres">
      <dgm:prSet presAssocID="{9B039C2A-3D68-E04B-AB0F-0FE6FDABA7B3}" presName="hierChild7" presStyleCnt="0"/>
      <dgm:spPr/>
    </dgm:pt>
    <dgm:pt modelId="{4394D7C5-D139-1A4C-BB29-7FF93ADC3DDA}" type="pres">
      <dgm:prSet presAssocID="{B3F93FD7-4116-A543-A8EA-47E0D9D81DF3}" presName="Name64" presStyleLbl="parChTrans1D2" presStyleIdx="1" presStyleCnt="2"/>
      <dgm:spPr/>
      <dgm:t>
        <a:bodyPr/>
        <a:lstStyle/>
        <a:p>
          <a:endParaRPr lang="zh-TW" altLang="en-US"/>
        </a:p>
      </dgm:t>
    </dgm:pt>
    <dgm:pt modelId="{E68F61F2-E2CD-1242-B412-24CF9A61FA31}" type="pres">
      <dgm:prSet presAssocID="{1E75C02C-A125-DB45-8093-1A18AA935F8B}" presName="hierRoot2" presStyleCnt="0">
        <dgm:presLayoutVars>
          <dgm:hierBranch val="init"/>
        </dgm:presLayoutVars>
      </dgm:prSet>
      <dgm:spPr/>
    </dgm:pt>
    <dgm:pt modelId="{395F6229-1F0C-6343-8700-EABF591A40D6}" type="pres">
      <dgm:prSet presAssocID="{1E75C02C-A125-DB45-8093-1A18AA935F8B}" presName="rootComposite" presStyleCnt="0"/>
      <dgm:spPr/>
    </dgm:pt>
    <dgm:pt modelId="{26F92882-825C-C64B-B0B8-D89BF2054D26}" type="pres">
      <dgm:prSet presAssocID="{1E75C02C-A125-DB45-8093-1A18AA935F8B}" presName="rootText" presStyleLbl="node2" presStyleIdx="1" presStyleCnt="2" custLinFactNeighborX="1273" custLinFactNeighborY="53225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5FD25D2-E75B-824A-9522-81C55A880520}" type="pres">
      <dgm:prSet presAssocID="{1E75C02C-A125-DB45-8093-1A18AA935F8B}" presName="rootConnector" presStyleLbl="node2" presStyleIdx="1" presStyleCnt="2"/>
      <dgm:spPr/>
      <dgm:t>
        <a:bodyPr/>
        <a:lstStyle/>
        <a:p>
          <a:endParaRPr lang="zh-TW" altLang="en-US"/>
        </a:p>
      </dgm:t>
    </dgm:pt>
    <dgm:pt modelId="{E32BD2D2-A49E-CF4E-A94C-CA0FF9440DA8}" type="pres">
      <dgm:prSet presAssocID="{1E75C02C-A125-DB45-8093-1A18AA935F8B}" presName="hierChild4" presStyleCnt="0"/>
      <dgm:spPr/>
    </dgm:pt>
    <dgm:pt modelId="{377DFBFA-9CFC-DE41-80A9-C66369F2C6D8}" type="pres">
      <dgm:prSet presAssocID="{61BEF559-7E18-864B-8723-B506438E5831}" presName="Name64" presStyleLbl="parChTrans1D3" presStyleIdx="2" presStyleCnt="3"/>
      <dgm:spPr/>
      <dgm:t>
        <a:bodyPr/>
        <a:lstStyle/>
        <a:p>
          <a:endParaRPr lang="zh-TW" altLang="en-US"/>
        </a:p>
      </dgm:t>
    </dgm:pt>
    <dgm:pt modelId="{19044F36-A5CD-C34E-9A34-239CFE776209}" type="pres">
      <dgm:prSet presAssocID="{5AA539A1-EDDB-474E-B34C-CC0E6E6BFDA6}" presName="hierRoot2" presStyleCnt="0">
        <dgm:presLayoutVars>
          <dgm:hierBranch val="init"/>
        </dgm:presLayoutVars>
      </dgm:prSet>
      <dgm:spPr/>
    </dgm:pt>
    <dgm:pt modelId="{3C75B0A1-D59E-7D4A-88AB-16F57C477CB8}" type="pres">
      <dgm:prSet presAssocID="{5AA539A1-EDDB-474E-B34C-CC0E6E6BFDA6}" presName="rootComposite" presStyleCnt="0"/>
      <dgm:spPr/>
    </dgm:pt>
    <dgm:pt modelId="{F39C71B6-6165-3046-B6A3-69B0CEE3ACFD}" type="pres">
      <dgm:prSet presAssocID="{5AA539A1-EDDB-474E-B34C-CC0E6E6BFDA6}" presName="rootText" presStyleLbl="node3" presStyleIdx="1" presStyleCnt="2" custScaleY="88205" custLinFactX="32947" custLinFactNeighborX="100000" custLinFactNeighborY="5365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38AA8DF-623B-DA4D-A9B4-50F3F1657943}" type="pres">
      <dgm:prSet presAssocID="{5AA539A1-EDDB-474E-B34C-CC0E6E6BFDA6}" presName="rootConnector" presStyleLbl="node3" presStyleIdx="1" presStyleCnt="2"/>
      <dgm:spPr/>
      <dgm:t>
        <a:bodyPr/>
        <a:lstStyle/>
        <a:p>
          <a:endParaRPr lang="zh-TW" altLang="en-US"/>
        </a:p>
      </dgm:t>
    </dgm:pt>
    <dgm:pt modelId="{D7E2F813-9C3C-B94F-82EF-47912D5A0EE9}" type="pres">
      <dgm:prSet presAssocID="{5AA539A1-EDDB-474E-B34C-CC0E6E6BFDA6}" presName="hierChild4" presStyleCnt="0"/>
      <dgm:spPr/>
    </dgm:pt>
    <dgm:pt modelId="{46743223-A3A6-454F-A02C-23DB5BEB440D}" type="pres">
      <dgm:prSet presAssocID="{5AA539A1-EDDB-474E-B34C-CC0E6E6BFDA6}" presName="hierChild5" presStyleCnt="0"/>
      <dgm:spPr/>
    </dgm:pt>
    <dgm:pt modelId="{DBDF9E76-8305-014C-87E5-C4025D37316A}" type="pres">
      <dgm:prSet presAssocID="{1E75C02C-A125-DB45-8093-1A18AA935F8B}" presName="hierChild5" presStyleCnt="0"/>
      <dgm:spPr/>
    </dgm:pt>
    <dgm:pt modelId="{1F6FCD14-8DD9-CB4F-ACB2-62537EAFB9E4}" type="pres">
      <dgm:prSet presAssocID="{6B654D3D-D7B6-7E4E-BC48-CF6AABB838DC}" presName="hierChild3" presStyleCnt="0"/>
      <dgm:spPr/>
    </dgm:pt>
  </dgm:ptLst>
  <dgm:cxnLst>
    <dgm:cxn modelId="{76A79B32-88EA-0C43-B068-A1D2E705C25F}" type="presOf" srcId="{58A26D0E-2CD0-2B4A-B848-2F1A17203D3C}" destId="{7B26FC98-D5E1-7D4A-8942-7EA942975C23}" srcOrd="0" destOrd="0" presId="urn:microsoft.com/office/officeart/2009/3/layout/HorizontalOrganizationChart"/>
    <dgm:cxn modelId="{7AE8297D-FA3A-C749-8D83-ABD2491ED95C}" srcId="{C6172461-C05B-E740-8866-C7883E389587}" destId="{58A26D0E-2CD0-2B4A-B848-2F1A17203D3C}" srcOrd="0" destOrd="0" parTransId="{055A9069-560D-8840-9CDE-B962EE9439EB}" sibTransId="{87D32060-8AC8-CF40-856D-2B8B94690DDD}"/>
    <dgm:cxn modelId="{860B9AD1-CD5E-D44C-81E0-42F5B3ADB21E}" srcId="{6B654D3D-D7B6-7E4E-BC48-CF6AABB838DC}" destId="{1E75C02C-A125-DB45-8093-1A18AA935F8B}" srcOrd="1" destOrd="0" parTransId="{B3F93FD7-4116-A543-A8EA-47E0D9D81DF3}" sibTransId="{05A4EBF3-D1EC-A849-8FA8-705F9561E7B6}"/>
    <dgm:cxn modelId="{59C20321-A9C2-524C-8F29-CE5AC891449D}" srcId="{C6172461-C05B-E740-8866-C7883E389587}" destId="{9B039C2A-3D68-E04B-AB0F-0FE6FDABA7B3}" srcOrd="1" destOrd="0" parTransId="{0AE113DE-1B2C-384D-905F-DD02F61A704B}" sibTransId="{621B00D3-81BD-1B4E-BA36-3E68C131D8BD}"/>
    <dgm:cxn modelId="{DA17B0B4-3067-7143-89DB-E39CAFA868C9}" type="presOf" srcId="{2E66403F-52DD-AB43-AEC8-B09565FDEEF9}" destId="{7BF4F3C1-AD55-C948-9C9E-F118D451794C}" srcOrd="0" destOrd="0" presId="urn:microsoft.com/office/officeart/2009/3/layout/HorizontalOrganizationChart"/>
    <dgm:cxn modelId="{7DAACCA8-15DD-9846-9D17-7D1DD2EFCED6}" type="presOf" srcId="{58A26D0E-2CD0-2B4A-B848-2F1A17203D3C}" destId="{18CD7755-6D6E-BE43-B3CA-58F46BF02000}" srcOrd="1" destOrd="0" presId="urn:microsoft.com/office/officeart/2009/3/layout/HorizontalOrganizationChart"/>
    <dgm:cxn modelId="{1BCFCA51-F3F8-344D-B880-CD4475B8BF07}" type="presOf" srcId="{1E75C02C-A125-DB45-8093-1A18AA935F8B}" destId="{05FD25D2-E75B-824A-9522-81C55A880520}" srcOrd="1" destOrd="0" presId="urn:microsoft.com/office/officeart/2009/3/layout/HorizontalOrganizationChart"/>
    <dgm:cxn modelId="{C4672F1C-C51B-7E4C-9036-EB3B8217D5BA}" srcId="{6B654D3D-D7B6-7E4E-BC48-CF6AABB838DC}" destId="{C6172461-C05B-E740-8866-C7883E389587}" srcOrd="0" destOrd="0" parTransId="{98AEC60E-C462-F14E-A4BC-A64E5C667089}" sibTransId="{B8548F0E-7DD5-D846-AB68-D49EF6F4C6D8}"/>
    <dgm:cxn modelId="{8DF4C40E-A077-EE46-96DD-36E2982D24C5}" type="presOf" srcId="{0AE113DE-1B2C-384D-905F-DD02F61A704B}" destId="{52F33856-E522-B344-AFA0-F39E076E9010}" srcOrd="0" destOrd="0" presId="urn:microsoft.com/office/officeart/2009/3/layout/HorizontalOrganizationChart"/>
    <dgm:cxn modelId="{62C51AE9-9742-4446-8730-27483C82F72F}" type="presOf" srcId="{98AEC60E-C462-F14E-A4BC-A64E5C667089}" destId="{E66DF8F4-2BD4-AC4B-B936-5E013DBC1CB0}" srcOrd="0" destOrd="0" presId="urn:microsoft.com/office/officeart/2009/3/layout/HorizontalOrganizationChart"/>
    <dgm:cxn modelId="{DDE49EB5-7757-2C4A-A65E-52D51C79F40D}" srcId="{2E66403F-52DD-AB43-AEC8-B09565FDEEF9}" destId="{6B654D3D-D7B6-7E4E-BC48-CF6AABB838DC}" srcOrd="0" destOrd="0" parTransId="{5CBAC5F1-B2AA-D345-A633-B07EF05ADD92}" sibTransId="{FB0E3082-E03F-FA49-B086-32DB6387BA27}"/>
    <dgm:cxn modelId="{AEDB969B-1FC8-2747-9E3D-C2FB74794671}" type="presOf" srcId="{C6172461-C05B-E740-8866-C7883E389587}" destId="{83ED5E1F-75FF-9949-99FD-B94CEDA4D0FA}" srcOrd="0" destOrd="0" presId="urn:microsoft.com/office/officeart/2009/3/layout/HorizontalOrganizationChart"/>
    <dgm:cxn modelId="{5386D8E2-2273-414D-AEF0-5E72684D19E3}" type="presOf" srcId="{9B039C2A-3D68-E04B-AB0F-0FE6FDABA7B3}" destId="{156D00EF-3D65-F04D-B1F7-8AFE98FF3BFE}" srcOrd="0" destOrd="0" presId="urn:microsoft.com/office/officeart/2009/3/layout/HorizontalOrganizationChart"/>
    <dgm:cxn modelId="{7667DD40-1824-1544-B1AB-918E09E63B20}" type="presOf" srcId="{9B039C2A-3D68-E04B-AB0F-0FE6FDABA7B3}" destId="{073388BF-7D0B-1E46-A456-EB9CD3A1A4C2}" srcOrd="1" destOrd="0" presId="urn:microsoft.com/office/officeart/2009/3/layout/HorizontalOrganizationChart"/>
    <dgm:cxn modelId="{FEE8557F-037A-6E4F-B64F-1C2D156BABB8}" type="presOf" srcId="{C6172461-C05B-E740-8866-C7883E389587}" destId="{FA0CECB6-0EC6-7749-AC4A-72DC51A1E574}" srcOrd="1" destOrd="0" presId="urn:microsoft.com/office/officeart/2009/3/layout/HorizontalOrganizationChart"/>
    <dgm:cxn modelId="{0AFE668B-3890-AC45-B1DF-7410576CA250}" type="presOf" srcId="{5AA539A1-EDDB-474E-B34C-CC0E6E6BFDA6}" destId="{F38AA8DF-623B-DA4D-A9B4-50F3F1657943}" srcOrd="1" destOrd="0" presId="urn:microsoft.com/office/officeart/2009/3/layout/HorizontalOrganizationChart"/>
    <dgm:cxn modelId="{EC6D4878-F6DE-724D-BFFF-9F353E00C9A9}" type="presOf" srcId="{055A9069-560D-8840-9CDE-B962EE9439EB}" destId="{DF8483E6-61EF-CC42-B912-5DEA117FBA9D}" srcOrd="0" destOrd="0" presId="urn:microsoft.com/office/officeart/2009/3/layout/HorizontalOrganizationChart"/>
    <dgm:cxn modelId="{8E257299-4417-7043-824A-41C812C58685}" type="presOf" srcId="{1E75C02C-A125-DB45-8093-1A18AA935F8B}" destId="{26F92882-825C-C64B-B0B8-D89BF2054D26}" srcOrd="0" destOrd="0" presId="urn:microsoft.com/office/officeart/2009/3/layout/HorizontalOrganizationChart"/>
    <dgm:cxn modelId="{0E9A8825-9C89-6243-B5CB-C7CB2EAB5D75}" type="presOf" srcId="{5AA539A1-EDDB-474E-B34C-CC0E6E6BFDA6}" destId="{F39C71B6-6165-3046-B6A3-69B0CEE3ACFD}" srcOrd="0" destOrd="0" presId="urn:microsoft.com/office/officeart/2009/3/layout/HorizontalOrganizationChart"/>
    <dgm:cxn modelId="{6F182DD0-D7FE-D641-85BE-71EE13A47657}" type="presOf" srcId="{6B654D3D-D7B6-7E4E-BC48-CF6AABB838DC}" destId="{7776C5AF-73AA-624D-917E-B79E3F21A613}" srcOrd="1" destOrd="0" presId="urn:microsoft.com/office/officeart/2009/3/layout/HorizontalOrganizationChart"/>
    <dgm:cxn modelId="{2C2DE3B5-18CB-E04F-A730-760710FBAB2C}" srcId="{1E75C02C-A125-DB45-8093-1A18AA935F8B}" destId="{5AA539A1-EDDB-474E-B34C-CC0E6E6BFDA6}" srcOrd="0" destOrd="0" parTransId="{61BEF559-7E18-864B-8723-B506438E5831}" sibTransId="{7F201A3B-28AF-5C48-87F7-B15663CDDB8E}"/>
    <dgm:cxn modelId="{B53D1F34-370C-5648-90B1-76EF838B0B0E}" type="presOf" srcId="{6B654D3D-D7B6-7E4E-BC48-CF6AABB838DC}" destId="{0FFC9A64-4079-054F-BA82-FBED12CFABB8}" srcOrd="0" destOrd="0" presId="urn:microsoft.com/office/officeart/2009/3/layout/HorizontalOrganizationChart"/>
    <dgm:cxn modelId="{F97C7AAE-B595-A44A-B36E-B979320E6B49}" type="presOf" srcId="{61BEF559-7E18-864B-8723-B506438E5831}" destId="{377DFBFA-9CFC-DE41-80A9-C66369F2C6D8}" srcOrd="0" destOrd="0" presId="urn:microsoft.com/office/officeart/2009/3/layout/HorizontalOrganizationChart"/>
    <dgm:cxn modelId="{EDF618AE-BB5A-F14E-BBA6-EDDAEBD936CF}" type="presOf" srcId="{B3F93FD7-4116-A543-A8EA-47E0D9D81DF3}" destId="{4394D7C5-D139-1A4C-BB29-7FF93ADC3DDA}" srcOrd="0" destOrd="0" presId="urn:microsoft.com/office/officeart/2009/3/layout/HorizontalOrganizationChart"/>
    <dgm:cxn modelId="{AE49B9D3-4998-FF4B-95E7-12BAC15F1233}" type="presParOf" srcId="{7BF4F3C1-AD55-C948-9C9E-F118D451794C}" destId="{B90EAA93-B02E-BF40-8584-52780761F984}" srcOrd="0" destOrd="0" presId="urn:microsoft.com/office/officeart/2009/3/layout/HorizontalOrganizationChart"/>
    <dgm:cxn modelId="{3BAA2BFF-3B46-FC42-BFDD-95B6A9BA7940}" type="presParOf" srcId="{B90EAA93-B02E-BF40-8584-52780761F984}" destId="{8506CF12-6DE8-4349-BB14-446FC56B0C3E}" srcOrd="0" destOrd="0" presId="urn:microsoft.com/office/officeart/2009/3/layout/HorizontalOrganizationChart"/>
    <dgm:cxn modelId="{9DBAFCE1-20E8-4846-8612-A731E3DACDEB}" type="presParOf" srcId="{8506CF12-6DE8-4349-BB14-446FC56B0C3E}" destId="{0FFC9A64-4079-054F-BA82-FBED12CFABB8}" srcOrd="0" destOrd="0" presId="urn:microsoft.com/office/officeart/2009/3/layout/HorizontalOrganizationChart"/>
    <dgm:cxn modelId="{2B0A2926-6A29-8A4F-A4D4-04A86DEB6D2C}" type="presParOf" srcId="{8506CF12-6DE8-4349-BB14-446FC56B0C3E}" destId="{7776C5AF-73AA-624D-917E-B79E3F21A613}" srcOrd="1" destOrd="0" presId="urn:microsoft.com/office/officeart/2009/3/layout/HorizontalOrganizationChart"/>
    <dgm:cxn modelId="{07117CF0-3800-5F4A-87C0-0796659596F0}" type="presParOf" srcId="{B90EAA93-B02E-BF40-8584-52780761F984}" destId="{F9B01B75-6610-D04A-9C9B-D4041E9E7A05}" srcOrd="1" destOrd="0" presId="urn:microsoft.com/office/officeart/2009/3/layout/HorizontalOrganizationChart"/>
    <dgm:cxn modelId="{2BC7DB4F-225B-6E4B-9803-2368D4ECC84A}" type="presParOf" srcId="{F9B01B75-6610-D04A-9C9B-D4041E9E7A05}" destId="{E66DF8F4-2BD4-AC4B-B936-5E013DBC1CB0}" srcOrd="0" destOrd="0" presId="urn:microsoft.com/office/officeart/2009/3/layout/HorizontalOrganizationChart"/>
    <dgm:cxn modelId="{5D7F8084-9550-3746-B93C-F6770F6A4A94}" type="presParOf" srcId="{F9B01B75-6610-D04A-9C9B-D4041E9E7A05}" destId="{709F8606-6AB7-6A43-8047-E2AC2EB20CCB}" srcOrd="1" destOrd="0" presId="urn:microsoft.com/office/officeart/2009/3/layout/HorizontalOrganizationChart"/>
    <dgm:cxn modelId="{973B8217-6106-9D43-A19F-4FB667BD930C}" type="presParOf" srcId="{709F8606-6AB7-6A43-8047-E2AC2EB20CCB}" destId="{CA5214BD-93C5-D347-8E60-1B95D767045C}" srcOrd="0" destOrd="0" presId="urn:microsoft.com/office/officeart/2009/3/layout/HorizontalOrganizationChart"/>
    <dgm:cxn modelId="{7D13F6A4-D777-554C-9071-A2EEBA982173}" type="presParOf" srcId="{CA5214BD-93C5-D347-8E60-1B95D767045C}" destId="{83ED5E1F-75FF-9949-99FD-B94CEDA4D0FA}" srcOrd="0" destOrd="0" presId="urn:microsoft.com/office/officeart/2009/3/layout/HorizontalOrganizationChart"/>
    <dgm:cxn modelId="{3C311281-7A80-904D-8979-5AAD21F439F7}" type="presParOf" srcId="{CA5214BD-93C5-D347-8E60-1B95D767045C}" destId="{FA0CECB6-0EC6-7749-AC4A-72DC51A1E574}" srcOrd="1" destOrd="0" presId="urn:microsoft.com/office/officeart/2009/3/layout/HorizontalOrganizationChart"/>
    <dgm:cxn modelId="{6E189F8E-5EDF-7643-A324-8957E62CDE43}" type="presParOf" srcId="{709F8606-6AB7-6A43-8047-E2AC2EB20CCB}" destId="{D9EF31D4-AA35-1F4C-82AE-07DF3952360A}" srcOrd="1" destOrd="0" presId="urn:microsoft.com/office/officeart/2009/3/layout/HorizontalOrganizationChart"/>
    <dgm:cxn modelId="{B2096DFF-0ED3-934D-867A-940A5569463E}" type="presParOf" srcId="{D9EF31D4-AA35-1F4C-82AE-07DF3952360A}" destId="{DF8483E6-61EF-CC42-B912-5DEA117FBA9D}" srcOrd="0" destOrd="0" presId="urn:microsoft.com/office/officeart/2009/3/layout/HorizontalOrganizationChart"/>
    <dgm:cxn modelId="{03AC5077-6D2D-4C43-A0DB-63509FD43AD4}" type="presParOf" srcId="{D9EF31D4-AA35-1F4C-82AE-07DF3952360A}" destId="{0447515A-B52A-2C46-A0AD-C6C3B4A6F56D}" srcOrd="1" destOrd="0" presId="urn:microsoft.com/office/officeart/2009/3/layout/HorizontalOrganizationChart"/>
    <dgm:cxn modelId="{19A066FF-54B1-B247-8C1A-0EAF82D5CE78}" type="presParOf" srcId="{0447515A-B52A-2C46-A0AD-C6C3B4A6F56D}" destId="{00D05B44-4585-8246-9F1E-5377ABC7D2F9}" srcOrd="0" destOrd="0" presId="urn:microsoft.com/office/officeart/2009/3/layout/HorizontalOrganizationChart"/>
    <dgm:cxn modelId="{7D10886B-192C-FE4B-BE27-CFBB7F02FB0C}" type="presParOf" srcId="{00D05B44-4585-8246-9F1E-5377ABC7D2F9}" destId="{7B26FC98-D5E1-7D4A-8942-7EA942975C23}" srcOrd="0" destOrd="0" presId="urn:microsoft.com/office/officeart/2009/3/layout/HorizontalOrganizationChart"/>
    <dgm:cxn modelId="{BDC86D02-61C4-2A46-9C1D-22F7146DB972}" type="presParOf" srcId="{00D05B44-4585-8246-9F1E-5377ABC7D2F9}" destId="{18CD7755-6D6E-BE43-B3CA-58F46BF02000}" srcOrd="1" destOrd="0" presId="urn:microsoft.com/office/officeart/2009/3/layout/HorizontalOrganizationChart"/>
    <dgm:cxn modelId="{61F654B3-5E3C-7A4A-BD8F-712CEEB6592F}" type="presParOf" srcId="{0447515A-B52A-2C46-A0AD-C6C3B4A6F56D}" destId="{350BC4B6-740D-C94A-B09F-7D81FDBFC238}" srcOrd="1" destOrd="0" presId="urn:microsoft.com/office/officeart/2009/3/layout/HorizontalOrganizationChart"/>
    <dgm:cxn modelId="{4AA0A799-0A2C-C840-91A5-6161CCDC9691}" type="presParOf" srcId="{0447515A-B52A-2C46-A0AD-C6C3B4A6F56D}" destId="{223E0584-8C3E-FA42-B92B-AEC797AA7648}" srcOrd="2" destOrd="0" presId="urn:microsoft.com/office/officeart/2009/3/layout/HorizontalOrganizationChart"/>
    <dgm:cxn modelId="{B9ADF7D1-72DB-594F-8240-53AF352296BA}" type="presParOf" srcId="{709F8606-6AB7-6A43-8047-E2AC2EB20CCB}" destId="{57C3619D-EDDE-FC49-9C65-11D8CFBD124B}" srcOrd="2" destOrd="0" presId="urn:microsoft.com/office/officeart/2009/3/layout/HorizontalOrganizationChart"/>
    <dgm:cxn modelId="{EC0602ED-57C6-3A4D-9C00-6A9E1FDCBA9A}" type="presParOf" srcId="{57C3619D-EDDE-FC49-9C65-11D8CFBD124B}" destId="{52F33856-E522-B344-AFA0-F39E076E9010}" srcOrd="0" destOrd="0" presId="urn:microsoft.com/office/officeart/2009/3/layout/HorizontalOrganizationChart"/>
    <dgm:cxn modelId="{9E1DE9A8-6026-3444-B64D-05346F71EE36}" type="presParOf" srcId="{57C3619D-EDDE-FC49-9C65-11D8CFBD124B}" destId="{FDDB5908-E364-1046-A1DF-517B3157FA19}" srcOrd="1" destOrd="0" presId="urn:microsoft.com/office/officeart/2009/3/layout/HorizontalOrganizationChart"/>
    <dgm:cxn modelId="{7016F38D-BB2C-FB49-B272-1F1BDD4DAC2B}" type="presParOf" srcId="{FDDB5908-E364-1046-A1DF-517B3157FA19}" destId="{808E2564-C0E2-464A-8090-B7D553FA7406}" srcOrd="0" destOrd="0" presId="urn:microsoft.com/office/officeart/2009/3/layout/HorizontalOrganizationChart"/>
    <dgm:cxn modelId="{E245E16E-253A-294F-A075-419EE3F75032}" type="presParOf" srcId="{808E2564-C0E2-464A-8090-B7D553FA7406}" destId="{156D00EF-3D65-F04D-B1F7-8AFE98FF3BFE}" srcOrd="0" destOrd="0" presId="urn:microsoft.com/office/officeart/2009/3/layout/HorizontalOrganizationChart"/>
    <dgm:cxn modelId="{3FD7A7D2-71CA-AB4A-AD74-8171A1E28F82}" type="presParOf" srcId="{808E2564-C0E2-464A-8090-B7D553FA7406}" destId="{073388BF-7D0B-1E46-A456-EB9CD3A1A4C2}" srcOrd="1" destOrd="0" presId="urn:microsoft.com/office/officeart/2009/3/layout/HorizontalOrganizationChart"/>
    <dgm:cxn modelId="{747E57B7-0C6F-784C-BE09-0D0055E01EF9}" type="presParOf" srcId="{FDDB5908-E364-1046-A1DF-517B3157FA19}" destId="{A367ADA1-C4C5-594B-AE24-0FAC243B77AE}" srcOrd="1" destOrd="0" presId="urn:microsoft.com/office/officeart/2009/3/layout/HorizontalOrganizationChart"/>
    <dgm:cxn modelId="{16559D9E-FB51-B741-87B3-06EAD7F078E3}" type="presParOf" srcId="{FDDB5908-E364-1046-A1DF-517B3157FA19}" destId="{89908F68-2421-3A43-8FA9-491F1050D046}" srcOrd="2" destOrd="0" presId="urn:microsoft.com/office/officeart/2009/3/layout/HorizontalOrganizationChart"/>
    <dgm:cxn modelId="{4F63A897-CCBA-034F-9703-12FBC1057C3A}" type="presParOf" srcId="{F9B01B75-6610-D04A-9C9B-D4041E9E7A05}" destId="{4394D7C5-D139-1A4C-BB29-7FF93ADC3DDA}" srcOrd="2" destOrd="0" presId="urn:microsoft.com/office/officeart/2009/3/layout/HorizontalOrganizationChart"/>
    <dgm:cxn modelId="{43585B4E-2E0C-D546-B337-008F92A3AF5D}" type="presParOf" srcId="{F9B01B75-6610-D04A-9C9B-D4041E9E7A05}" destId="{E68F61F2-E2CD-1242-B412-24CF9A61FA31}" srcOrd="3" destOrd="0" presId="urn:microsoft.com/office/officeart/2009/3/layout/HorizontalOrganizationChart"/>
    <dgm:cxn modelId="{35DD8900-B3FE-A942-B0ED-6FB519475456}" type="presParOf" srcId="{E68F61F2-E2CD-1242-B412-24CF9A61FA31}" destId="{395F6229-1F0C-6343-8700-EABF591A40D6}" srcOrd="0" destOrd="0" presId="urn:microsoft.com/office/officeart/2009/3/layout/HorizontalOrganizationChart"/>
    <dgm:cxn modelId="{81EAF3CE-F46B-A940-82AF-132ACDAFB67E}" type="presParOf" srcId="{395F6229-1F0C-6343-8700-EABF591A40D6}" destId="{26F92882-825C-C64B-B0B8-D89BF2054D26}" srcOrd="0" destOrd="0" presId="urn:microsoft.com/office/officeart/2009/3/layout/HorizontalOrganizationChart"/>
    <dgm:cxn modelId="{AA4101D4-E3E2-C446-83C1-DAE6720D7E26}" type="presParOf" srcId="{395F6229-1F0C-6343-8700-EABF591A40D6}" destId="{05FD25D2-E75B-824A-9522-81C55A880520}" srcOrd="1" destOrd="0" presId="urn:microsoft.com/office/officeart/2009/3/layout/HorizontalOrganizationChart"/>
    <dgm:cxn modelId="{55730EE6-E283-BA42-95BA-6247DFC34BAE}" type="presParOf" srcId="{E68F61F2-E2CD-1242-B412-24CF9A61FA31}" destId="{E32BD2D2-A49E-CF4E-A94C-CA0FF9440DA8}" srcOrd="1" destOrd="0" presId="urn:microsoft.com/office/officeart/2009/3/layout/HorizontalOrganizationChart"/>
    <dgm:cxn modelId="{A395D18B-9CCE-1044-A1CF-52004D981047}" type="presParOf" srcId="{E32BD2D2-A49E-CF4E-A94C-CA0FF9440DA8}" destId="{377DFBFA-9CFC-DE41-80A9-C66369F2C6D8}" srcOrd="0" destOrd="0" presId="urn:microsoft.com/office/officeart/2009/3/layout/HorizontalOrganizationChart"/>
    <dgm:cxn modelId="{950A5FAB-930D-954C-9F57-B4A02ED1450A}" type="presParOf" srcId="{E32BD2D2-A49E-CF4E-A94C-CA0FF9440DA8}" destId="{19044F36-A5CD-C34E-9A34-239CFE776209}" srcOrd="1" destOrd="0" presId="urn:microsoft.com/office/officeart/2009/3/layout/HorizontalOrganizationChart"/>
    <dgm:cxn modelId="{F254764A-8D5F-0A4D-8960-9B9039C21575}" type="presParOf" srcId="{19044F36-A5CD-C34E-9A34-239CFE776209}" destId="{3C75B0A1-D59E-7D4A-88AB-16F57C477CB8}" srcOrd="0" destOrd="0" presId="urn:microsoft.com/office/officeart/2009/3/layout/HorizontalOrganizationChart"/>
    <dgm:cxn modelId="{F6910431-8983-884C-A668-B1F24AA4DD94}" type="presParOf" srcId="{3C75B0A1-D59E-7D4A-88AB-16F57C477CB8}" destId="{F39C71B6-6165-3046-B6A3-69B0CEE3ACFD}" srcOrd="0" destOrd="0" presId="urn:microsoft.com/office/officeart/2009/3/layout/HorizontalOrganizationChart"/>
    <dgm:cxn modelId="{10BF321A-CC15-C648-B0E3-CFD536C7B603}" type="presParOf" srcId="{3C75B0A1-D59E-7D4A-88AB-16F57C477CB8}" destId="{F38AA8DF-623B-DA4D-A9B4-50F3F1657943}" srcOrd="1" destOrd="0" presId="urn:microsoft.com/office/officeart/2009/3/layout/HorizontalOrganizationChart"/>
    <dgm:cxn modelId="{F8DB7FD8-BFA3-D84B-B63A-F564DF6225D0}" type="presParOf" srcId="{19044F36-A5CD-C34E-9A34-239CFE776209}" destId="{D7E2F813-9C3C-B94F-82EF-47912D5A0EE9}" srcOrd="1" destOrd="0" presId="urn:microsoft.com/office/officeart/2009/3/layout/HorizontalOrganizationChart"/>
    <dgm:cxn modelId="{17DE4D64-65A1-2848-8FD9-6E9ADA6759AA}" type="presParOf" srcId="{19044F36-A5CD-C34E-9A34-239CFE776209}" destId="{46743223-A3A6-454F-A02C-23DB5BEB440D}" srcOrd="2" destOrd="0" presId="urn:microsoft.com/office/officeart/2009/3/layout/HorizontalOrganizationChart"/>
    <dgm:cxn modelId="{B9F74176-95F8-2741-93CF-F5535EB4B937}" type="presParOf" srcId="{E68F61F2-E2CD-1242-B412-24CF9A61FA31}" destId="{DBDF9E76-8305-014C-87E5-C4025D37316A}" srcOrd="2" destOrd="0" presId="urn:microsoft.com/office/officeart/2009/3/layout/HorizontalOrganizationChart"/>
    <dgm:cxn modelId="{262211CE-AB49-C74E-9ABD-AB4E94D28984}" type="presParOf" srcId="{B90EAA93-B02E-BF40-8584-52780761F984}" destId="{1F6FCD14-8DD9-CB4F-ACB2-62537EAFB9E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8D23276-4D3D-46D9-91E0-18C0A65341A4}" type="doc">
      <dgm:prSet loTypeId="urn:microsoft.com/office/officeart/2005/8/layout/cycle4" loCatId="relationship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zh-TW" altLang="en-US"/>
        </a:p>
      </dgm:t>
    </dgm:pt>
    <dgm:pt modelId="{4A0A22F6-FD26-46E6-87B9-E750A00BB516}">
      <dgm:prSet phldrT="[文字]"/>
      <dgm:spPr/>
      <dgm:t>
        <a:bodyPr/>
        <a:lstStyle/>
        <a:p>
          <a:r>
            <a:rPr lang="zh-TW" altLang="en-US" b="1" smtClean="0">
              <a:latin typeface="Times New Roman" panose="02020603050405020304" pitchFamily="18" charset="0"/>
              <a:ea typeface="標楷體" panose="03000509000000000000" pitchFamily="65" charset="-120"/>
            </a:rPr>
            <a:t>優勢</a:t>
          </a:r>
          <a:r>
            <a:rPr lang="en-US" altLang="zh-TW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S</a:t>
          </a:r>
          <a:r>
            <a:rPr lang="en-US" altLang="zh-TW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trength</a:t>
          </a:r>
          <a:endParaRPr lang="zh-TW" altLang="en-US" dirty="0"/>
        </a:p>
      </dgm:t>
    </dgm:pt>
    <dgm:pt modelId="{117D1C01-5C7B-42AA-974E-06456F956E69}" type="parTrans" cxnId="{194A5A5C-AA96-4A90-86EB-AA2860E98813}">
      <dgm:prSet/>
      <dgm:spPr/>
      <dgm:t>
        <a:bodyPr/>
        <a:lstStyle/>
        <a:p>
          <a:endParaRPr lang="zh-TW" altLang="en-US"/>
        </a:p>
      </dgm:t>
    </dgm:pt>
    <dgm:pt modelId="{1E8118EF-54C4-48D1-AE10-D91A0FCF0767}" type="sibTrans" cxnId="{194A5A5C-AA96-4A90-86EB-AA2860E98813}">
      <dgm:prSet/>
      <dgm:spPr/>
      <dgm:t>
        <a:bodyPr/>
        <a:lstStyle/>
        <a:p>
          <a:endParaRPr lang="zh-TW" altLang="en-US"/>
        </a:p>
      </dgm:t>
    </dgm:pt>
    <dgm:pt modelId="{7447811F-7004-44D8-9279-9E58DEFC7668}">
      <dgm:prSet phldrT="[文字]" custT="1"/>
      <dgm:spPr/>
      <dgm:t>
        <a:bodyPr/>
        <a:lstStyle/>
        <a:p>
          <a:r>
            <a:rPr lang="zh-TW" altLang="en-US" sz="1500" b="1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全球高齡化社會、新興市場中產階級之所得增加</a:t>
          </a:r>
          <a:r>
            <a:rPr lang="zh-TW" altLang="en-US" sz="150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，醫材</a:t>
          </a:r>
          <a:r>
            <a:rPr lang="zh-TW" altLang="en-US" sz="1500" b="1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市場需求高</a:t>
          </a:r>
          <a:r>
            <a:rPr lang="zh-TW" altLang="en-US" sz="150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500" u="none" dirty="0"/>
        </a:p>
      </dgm:t>
    </dgm:pt>
    <dgm:pt modelId="{7F2F53DF-3613-42A2-8DEC-5294DBBB809C}" type="parTrans" cxnId="{ABFD9548-2FA7-445E-947B-D3D130463E15}">
      <dgm:prSet/>
      <dgm:spPr/>
      <dgm:t>
        <a:bodyPr/>
        <a:lstStyle/>
        <a:p>
          <a:endParaRPr lang="zh-TW" altLang="en-US"/>
        </a:p>
      </dgm:t>
    </dgm:pt>
    <dgm:pt modelId="{94D6C164-7F3D-477F-8CBE-353A8FF58B37}" type="sibTrans" cxnId="{ABFD9548-2FA7-445E-947B-D3D130463E15}">
      <dgm:prSet/>
      <dgm:spPr/>
      <dgm:t>
        <a:bodyPr/>
        <a:lstStyle/>
        <a:p>
          <a:endParaRPr lang="zh-TW" altLang="en-US"/>
        </a:p>
      </dgm:t>
    </dgm:pt>
    <dgm:pt modelId="{2502BB69-3B03-4497-B457-E66266D14173}">
      <dgm:prSet phldrT="[文字]" custT="1"/>
      <dgm:spPr/>
      <dgm:t>
        <a:bodyPr/>
        <a:lstStyle/>
        <a:p>
          <a:r>
            <a:rPr lang="zh-TW" altLang="en-US" sz="2000" b="1" smtClean="0">
              <a:latin typeface="Times New Roman" panose="02020603050405020304" pitchFamily="18" charset="0"/>
              <a:ea typeface="標楷體" panose="03000509000000000000" pitchFamily="65" charset="-120"/>
            </a:rPr>
            <a:t>劣勢</a:t>
          </a:r>
          <a:r>
            <a:rPr lang="en-US" altLang="zh-TW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W</a:t>
          </a:r>
          <a:r>
            <a:rPr lang="en-US" altLang="zh-TW" sz="20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eakness</a:t>
          </a:r>
          <a:endParaRPr lang="zh-TW" altLang="en-US" sz="2000" dirty="0"/>
        </a:p>
      </dgm:t>
    </dgm:pt>
    <dgm:pt modelId="{5969F3F9-9DDB-484D-98D9-45E6D4C3F2BD}" type="parTrans" cxnId="{535E16DE-FCA1-4A19-B653-7630659461DA}">
      <dgm:prSet/>
      <dgm:spPr/>
      <dgm:t>
        <a:bodyPr/>
        <a:lstStyle/>
        <a:p>
          <a:endParaRPr lang="zh-TW" altLang="en-US"/>
        </a:p>
      </dgm:t>
    </dgm:pt>
    <dgm:pt modelId="{0FA351B9-FEBF-4958-8FC1-E19079E9B08F}" type="sibTrans" cxnId="{535E16DE-FCA1-4A19-B653-7630659461DA}">
      <dgm:prSet/>
      <dgm:spPr/>
      <dgm:t>
        <a:bodyPr/>
        <a:lstStyle/>
        <a:p>
          <a:endParaRPr lang="zh-TW" altLang="en-US"/>
        </a:p>
      </dgm:t>
    </dgm:pt>
    <dgm:pt modelId="{383DF736-2F06-47FD-B2EC-07BDC9BC008C}">
      <dgm:prSet phldrT="[文字]"/>
      <dgm:spPr/>
      <dgm:t>
        <a:bodyPr/>
        <a:lstStyle/>
        <a:p>
          <a:r>
            <a:rPr lang="zh-TW" altLang="en-US" b="1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威脅</a:t>
          </a:r>
          <a:endParaRPr lang="en-US" altLang="zh-TW" b="1" dirty="0" smtClean="0">
            <a:latin typeface="Times New Roman" panose="02020603050405020304" pitchFamily="18" charset="0"/>
            <a:ea typeface="標楷體" panose="03000509000000000000" pitchFamily="65" charset="-120"/>
          </a:endParaRPr>
        </a:p>
        <a:p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T</a:t>
          </a:r>
          <a:r>
            <a: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hreat</a:t>
          </a:r>
          <a:endParaRPr lang="zh-TW" altLang="en-US" dirty="0"/>
        </a:p>
      </dgm:t>
    </dgm:pt>
    <dgm:pt modelId="{8949310C-1B38-440C-999D-9DD563F55492}" type="parTrans" cxnId="{EA37896C-430C-49C7-81B0-F1E1A008F232}">
      <dgm:prSet/>
      <dgm:spPr/>
      <dgm:t>
        <a:bodyPr/>
        <a:lstStyle/>
        <a:p>
          <a:endParaRPr lang="zh-TW" altLang="en-US"/>
        </a:p>
      </dgm:t>
    </dgm:pt>
    <dgm:pt modelId="{ECDD97D2-D954-40B3-80DC-F8D188258494}" type="sibTrans" cxnId="{EA37896C-430C-49C7-81B0-F1E1A008F232}">
      <dgm:prSet/>
      <dgm:spPr/>
      <dgm:t>
        <a:bodyPr/>
        <a:lstStyle/>
        <a:p>
          <a:endParaRPr lang="zh-TW" altLang="en-US"/>
        </a:p>
      </dgm:t>
    </dgm:pt>
    <dgm:pt modelId="{ABFA1050-DCFD-47E2-B2FF-DE5EF908F9AA}">
      <dgm:prSet phldrT="[文字]" custT="1"/>
      <dgm:spPr/>
      <dgm:t>
        <a:bodyPr/>
        <a:lstStyle/>
        <a:p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因應</a:t>
          </a:r>
          <a:r>
            <a:rPr lang="zh-TW" altLang="en-US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全球經貿趨勢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，醫療器材市場型態已邁向</a:t>
          </a:r>
          <a:r>
            <a:rPr lang="zh-TW" altLang="en-US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國際市場競爭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dirty="0"/>
        </a:p>
      </dgm:t>
    </dgm:pt>
    <dgm:pt modelId="{98AA8ABB-7C64-4322-BBDB-CA8938AE31BD}" type="parTrans" cxnId="{C5E58277-62EA-4C10-8F10-F9F987EE1239}">
      <dgm:prSet/>
      <dgm:spPr/>
      <dgm:t>
        <a:bodyPr/>
        <a:lstStyle/>
        <a:p>
          <a:endParaRPr lang="zh-TW" altLang="en-US"/>
        </a:p>
      </dgm:t>
    </dgm:pt>
    <dgm:pt modelId="{4BBD9E70-9FAB-44DE-8BE8-C57E5B3CF1CA}" type="sibTrans" cxnId="{C5E58277-62EA-4C10-8F10-F9F987EE1239}">
      <dgm:prSet/>
      <dgm:spPr/>
      <dgm:t>
        <a:bodyPr/>
        <a:lstStyle/>
        <a:p>
          <a:endParaRPr lang="zh-TW" altLang="en-US"/>
        </a:p>
      </dgm:t>
    </dgm:pt>
    <dgm:pt modelId="{BE0572E0-D9C0-480E-B911-FB69BB5EFE78}">
      <dgm:prSet phldrT="[文字]"/>
      <dgm:spPr/>
      <dgm:t>
        <a:bodyPr/>
        <a:lstStyle/>
        <a:p>
          <a:r>
            <a:rPr lang="zh-TW" altLang="en-US" b="1" smtClean="0">
              <a:latin typeface="Times New Roman" panose="02020603050405020304" pitchFamily="18" charset="0"/>
              <a:ea typeface="標楷體" panose="03000509000000000000" pitchFamily="65" charset="-120"/>
            </a:rPr>
            <a:t>機會</a:t>
          </a:r>
          <a:r>
            <a:rPr lang="en-US" altLang="zh-TW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O</a:t>
          </a:r>
          <a:r>
            <a:rPr lang="en-US" altLang="zh-TW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pportunity</a:t>
          </a:r>
          <a:endParaRPr lang="zh-TW" altLang="en-US" dirty="0"/>
        </a:p>
      </dgm:t>
    </dgm:pt>
    <dgm:pt modelId="{BF4E40C4-71AB-4392-BB0B-EE336CB7520E}" type="parTrans" cxnId="{6050861B-3C75-4C6C-8CD4-FFE11CCE4918}">
      <dgm:prSet/>
      <dgm:spPr/>
      <dgm:t>
        <a:bodyPr/>
        <a:lstStyle/>
        <a:p>
          <a:endParaRPr lang="zh-TW" altLang="en-US"/>
        </a:p>
      </dgm:t>
    </dgm:pt>
    <dgm:pt modelId="{A62ED5F9-0C83-44BB-B4D5-A1DE6DC0C06B}" type="sibTrans" cxnId="{6050861B-3C75-4C6C-8CD4-FFE11CCE4918}">
      <dgm:prSet/>
      <dgm:spPr/>
      <dgm:t>
        <a:bodyPr/>
        <a:lstStyle/>
        <a:p>
          <a:endParaRPr lang="zh-TW" altLang="en-US"/>
        </a:p>
      </dgm:t>
    </dgm:pt>
    <dgm:pt modelId="{F4BD0E80-E4AD-4E8A-8FBB-F455B5C6A4C0}">
      <dgm:prSet phldrT="[文字]" custT="1"/>
      <dgm:spPr/>
      <dgm:t>
        <a:bodyPr/>
        <a:lstStyle/>
        <a:p>
          <a:r>
            <a:rPr lang="zh-TW" altLang="en-US" sz="1400" b="0" i="0" dirty="0" smtClean="0">
              <a:latin typeface="Georgia" panose="02040502050405020303" pitchFamily="18" charset="0"/>
            </a:rPr>
            <a:t>全球醫療器材市場規模</a:t>
          </a:r>
          <a:r>
            <a:rPr lang="en-US" altLang="zh-TW" sz="1400" b="0" i="0" dirty="0" smtClean="0">
              <a:latin typeface="Georgia" panose="02040502050405020303" pitchFamily="18" charset="0"/>
            </a:rPr>
            <a:t>3,046</a:t>
          </a:r>
          <a:r>
            <a:rPr lang="zh-TW" altLang="en-US" sz="1400" b="0" i="0" dirty="0" smtClean="0">
              <a:latin typeface="Georgia" panose="02040502050405020303" pitchFamily="18" charset="0"/>
            </a:rPr>
            <a:t>億美元，預期</a:t>
          </a:r>
          <a:r>
            <a:rPr lang="en-US" altLang="zh-TW" sz="1400" b="0" i="0" dirty="0" smtClean="0">
              <a:latin typeface="Georgia" panose="02040502050405020303" pitchFamily="18" charset="0"/>
            </a:rPr>
            <a:t>2017</a:t>
          </a:r>
          <a:r>
            <a:rPr lang="zh-TW" altLang="en-US" sz="1400" b="0" i="0" dirty="0" smtClean="0">
              <a:latin typeface="Georgia" panose="02040502050405020303" pitchFamily="18" charset="0"/>
            </a:rPr>
            <a:t>年，可達</a:t>
          </a:r>
          <a:r>
            <a:rPr lang="en-US" altLang="zh-TW" sz="1400" b="0" i="0" dirty="0" smtClean="0">
              <a:latin typeface="Georgia" panose="02040502050405020303" pitchFamily="18" charset="0"/>
            </a:rPr>
            <a:t>4,297</a:t>
          </a:r>
          <a:r>
            <a:rPr lang="zh-TW" altLang="en-US" sz="1400" b="0" i="0" dirty="0" smtClean="0">
              <a:latin typeface="Georgia" panose="02040502050405020303" pitchFamily="18" charset="0"/>
            </a:rPr>
            <a:t>億美元，</a:t>
          </a:r>
          <a:r>
            <a:rPr lang="en-US" altLang="zh-TW" sz="1400" b="0" i="0" dirty="0" smtClean="0">
              <a:latin typeface="Georgia" panose="02040502050405020303" pitchFamily="18" charset="0"/>
            </a:rPr>
            <a:t>2012~2017</a:t>
          </a:r>
          <a:r>
            <a:rPr lang="zh-TW" altLang="en-US" sz="1400" b="0" i="0" dirty="0" smtClean="0">
              <a:latin typeface="Georgia" panose="02040502050405020303" pitchFamily="18" charset="0"/>
            </a:rPr>
            <a:t>年之複合成長率高達</a:t>
          </a:r>
          <a:r>
            <a:rPr lang="en-US" altLang="zh-TW" sz="1400" b="0" i="0" smtClean="0">
              <a:latin typeface="Georgia" panose="02040502050405020303" pitchFamily="18" charset="0"/>
            </a:rPr>
            <a:t>7.1</a:t>
          </a:r>
          <a:r>
            <a:rPr lang="zh-TW" altLang="en-US" sz="1400" b="0" i="0" smtClean="0">
              <a:latin typeface="Georgia" panose="02040502050405020303" pitchFamily="18" charset="0"/>
            </a:rPr>
            <a:t> </a:t>
          </a:r>
          <a:r>
            <a:rPr lang="en-US" altLang="zh-TW" sz="1400" b="0" i="0" smtClean="0">
              <a:latin typeface="Georgia" panose="02040502050405020303" pitchFamily="18" charset="0"/>
            </a:rPr>
            <a:t>%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dirty="0">
            <a:latin typeface="Georgia" panose="02040502050405020303" pitchFamily="18" charset="0"/>
          </a:endParaRPr>
        </a:p>
      </dgm:t>
    </dgm:pt>
    <dgm:pt modelId="{95DE1274-794E-4E82-B43E-90EE5C9E8F73}" type="parTrans" cxnId="{D2F2F738-FDAA-461B-A8D8-C23E8B0DCA4E}">
      <dgm:prSet/>
      <dgm:spPr/>
      <dgm:t>
        <a:bodyPr/>
        <a:lstStyle/>
        <a:p>
          <a:endParaRPr lang="zh-TW" altLang="en-US"/>
        </a:p>
      </dgm:t>
    </dgm:pt>
    <dgm:pt modelId="{24A22AEB-A039-49BC-821C-AA3DB1C9E167}" type="sibTrans" cxnId="{D2F2F738-FDAA-461B-A8D8-C23E8B0DCA4E}">
      <dgm:prSet/>
      <dgm:spPr/>
      <dgm:t>
        <a:bodyPr/>
        <a:lstStyle/>
        <a:p>
          <a:endParaRPr lang="zh-TW" altLang="en-US"/>
        </a:p>
      </dgm:t>
    </dgm:pt>
    <dgm:pt modelId="{63680AC3-AC38-4DBC-B793-9E92A393D14C}">
      <dgm:prSet custT="1"/>
      <dgm:spPr/>
      <dgm:t>
        <a:bodyPr/>
        <a:lstStyle/>
        <a:p>
          <a:r>
            <a:rPr lang="zh-TW" altLang="en-US" sz="1500" u="none" dirty="0" smtClean="0">
              <a:latin typeface="Georgia" panose="02040502050405020303" pitchFamily="18" charset="0"/>
              <a:ea typeface="標楷體" panose="03000509000000000000" pitchFamily="65" charset="-120"/>
              <a:cs typeface="Arial" pitchFamily="34" charset="0"/>
            </a:rPr>
            <a:t>我國醫材產業產值</a:t>
          </a:r>
          <a:r>
            <a:rPr lang="en-US" altLang="zh-TW" sz="1500" u="none" dirty="0" smtClean="0">
              <a:latin typeface="Georgia" panose="02040502050405020303" pitchFamily="18" charset="0"/>
              <a:ea typeface="標楷體" panose="03000509000000000000" pitchFamily="65" charset="-120"/>
              <a:cs typeface="Arial" pitchFamily="34" charset="0"/>
            </a:rPr>
            <a:t>:</a:t>
          </a:r>
          <a:r>
            <a:rPr lang="en-US" sz="1500" u="none" dirty="0" smtClean="0">
              <a:latin typeface="Georgia" panose="02040502050405020303" pitchFamily="18" charset="0"/>
            </a:rPr>
            <a:t>2008</a:t>
          </a:r>
          <a:r>
            <a:rPr lang="zh-TW" sz="1500" u="none" dirty="0" smtClean="0">
              <a:latin typeface="Georgia" panose="02040502050405020303" pitchFamily="18" charset="0"/>
            </a:rPr>
            <a:t>年新台幣</a:t>
          </a:r>
          <a:r>
            <a:rPr lang="en-US" sz="1500" u="none" dirty="0" smtClean="0">
              <a:latin typeface="Georgia" panose="02040502050405020303" pitchFamily="18" charset="0"/>
            </a:rPr>
            <a:t>535</a:t>
          </a:r>
          <a:r>
            <a:rPr lang="zh-TW" sz="1500" u="none" dirty="0" smtClean="0">
              <a:latin typeface="Georgia" panose="02040502050405020303" pitchFamily="18" charset="0"/>
            </a:rPr>
            <a:t>億</a:t>
          </a:r>
          <a:r>
            <a:rPr lang="en-US" altLang="zh-TW" sz="1500" u="none" dirty="0" smtClean="0">
              <a:latin typeface="Georgia" panose="02040502050405020303" pitchFamily="18" charset="0"/>
            </a:rPr>
            <a:t>(2008)</a:t>
          </a:r>
          <a:r>
            <a:rPr lang="zh-TW" sz="1500" u="none" dirty="0" smtClean="0">
              <a:latin typeface="Georgia" panose="02040502050405020303" pitchFamily="18" charset="0"/>
            </a:rPr>
            <a:t>成長至新台幣</a:t>
          </a:r>
          <a:r>
            <a:rPr lang="en-US" sz="1500" u="none" dirty="0" smtClean="0">
              <a:latin typeface="Georgia" panose="02040502050405020303" pitchFamily="18" charset="0"/>
            </a:rPr>
            <a:t>814</a:t>
          </a:r>
          <a:r>
            <a:rPr lang="zh-TW" sz="1500" u="none" dirty="0" smtClean="0">
              <a:latin typeface="Georgia" panose="02040502050405020303" pitchFamily="18" charset="0"/>
            </a:rPr>
            <a:t>億元</a:t>
          </a:r>
          <a:r>
            <a:rPr lang="en-US" altLang="zh-TW" sz="1500" u="none" dirty="0" smtClean="0">
              <a:latin typeface="Georgia" panose="02040502050405020303" pitchFamily="18" charset="0"/>
            </a:rPr>
            <a:t>(2013)</a:t>
          </a:r>
          <a:r>
            <a:rPr lang="zh-TW" sz="1500" u="none" dirty="0" smtClean="0">
              <a:latin typeface="Georgia" panose="02040502050405020303" pitchFamily="18" charset="0"/>
            </a:rPr>
            <a:t>，每年約</a:t>
          </a:r>
          <a:r>
            <a:rPr lang="en-US" sz="1500" u="none" dirty="0" smtClean="0">
              <a:latin typeface="Georgia" panose="02040502050405020303" pitchFamily="18" charset="0"/>
            </a:rPr>
            <a:t>7.0 %</a:t>
          </a:r>
          <a:r>
            <a:rPr lang="zh-TW" sz="1500" u="none" dirty="0" smtClean="0">
              <a:latin typeface="Georgia" panose="02040502050405020303" pitchFamily="18" charset="0"/>
            </a:rPr>
            <a:t>的成長</a:t>
          </a:r>
          <a:r>
            <a:rPr lang="en-US" altLang="zh-TW" sz="150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)</a:t>
          </a:r>
          <a:r>
            <a:rPr lang="zh-TW" altLang="en-US" sz="150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500" u="none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E99D7352-1B7D-40BA-A676-FDA2D6D9CF53}" type="parTrans" cxnId="{56CA61AE-8F60-46BC-8417-AFADAD7D0559}">
      <dgm:prSet/>
      <dgm:spPr/>
      <dgm:t>
        <a:bodyPr/>
        <a:lstStyle/>
        <a:p>
          <a:endParaRPr lang="zh-TW" altLang="en-US"/>
        </a:p>
      </dgm:t>
    </dgm:pt>
    <dgm:pt modelId="{4DCBCCEB-9D19-45C6-8BE9-C19655FE6B9C}" type="sibTrans" cxnId="{56CA61AE-8F60-46BC-8417-AFADAD7D0559}">
      <dgm:prSet/>
      <dgm:spPr/>
      <dgm:t>
        <a:bodyPr/>
        <a:lstStyle/>
        <a:p>
          <a:endParaRPr lang="zh-TW" altLang="en-US"/>
        </a:p>
      </dgm:t>
    </dgm:pt>
    <dgm:pt modelId="{F85D1B74-89A6-4AF7-9C54-BA65F0663E34}">
      <dgm:prSet custT="1"/>
      <dgm:spPr/>
      <dgm:t>
        <a:bodyPr/>
        <a:lstStyle/>
        <a:p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全球老齡化。</a:t>
          </a:r>
          <a:endParaRPr lang="en-US" altLang="zh-TW" sz="14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BCB61B45-EDEB-44DB-9C8C-540852E7AE3A}" type="parTrans" cxnId="{C8491C8A-E01C-4527-AF4C-109EC48ACC5A}">
      <dgm:prSet/>
      <dgm:spPr/>
      <dgm:t>
        <a:bodyPr/>
        <a:lstStyle/>
        <a:p>
          <a:endParaRPr lang="zh-TW" altLang="en-US"/>
        </a:p>
      </dgm:t>
    </dgm:pt>
    <dgm:pt modelId="{B0A6F844-940E-4612-83A3-BDB92FC05C18}" type="sibTrans" cxnId="{C8491C8A-E01C-4527-AF4C-109EC48ACC5A}">
      <dgm:prSet/>
      <dgm:spPr/>
      <dgm:t>
        <a:bodyPr/>
        <a:lstStyle/>
        <a:p>
          <a:endParaRPr lang="zh-TW" altLang="en-US"/>
        </a:p>
      </dgm:t>
    </dgm:pt>
    <dgm:pt modelId="{925CE4F2-4A53-4FC7-BDE6-958E5BDBCCC5}">
      <dgm:prSet custT="1"/>
      <dgm:spPr/>
      <dgm:t>
        <a:bodyPr/>
        <a:lstStyle/>
        <a:p>
          <a:r>
            <a:rPr lang="zh-TW" altLang="en-US" sz="1500" b="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政策加持</a:t>
          </a:r>
          <a:r>
            <a:rPr lang="zh-TW" altLang="en-US" sz="1500" b="0" u="none" dirty="0" smtClean="0">
              <a:latin typeface="新細明體"/>
              <a:ea typeface="新細明體"/>
              <a:cs typeface="Arial" pitchFamily="34" charset="0"/>
            </a:rPr>
            <a:t>，</a:t>
          </a:r>
          <a:r>
            <a:rPr lang="zh-TW" altLang="en-US" sz="1500" b="0" u="none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營業額倍增動能十足。</a:t>
          </a:r>
          <a:endParaRPr lang="en-US" altLang="zh-TW" sz="1500" b="0" u="none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A61D0B04-2214-455C-9161-3B1BD91B7609}" type="parTrans" cxnId="{10A8B565-DCC4-45E0-B82A-48AF5EF30941}">
      <dgm:prSet/>
      <dgm:spPr/>
      <dgm:t>
        <a:bodyPr/>
        <a:lstStyle/>
        <a:p>
          <a:endParaRPr lang="zh-TW" altLang="en-US"/>
        </a:p>
      </dgm:t>
    </dgm:pt>
    <dgm:pt modelId="{677D1CAA-896D-471D-ACD0-0CFFB02AE4A5}" type="sibTrans" cxnId="{10A8B565-DCC4-45E0-B82A-48AF5EF30941}">
      <dgm:prSet/>
      <dgm:spPr/>
      <dgm:t>
        <a:bodyPr/>
        <a:lstStyle/>
        <a:p>
          <a:endParaRPr lang="zh-TW" altLang="en-US"/>
        </a:p>
      </dgm:t>
    </dgm:pt>
    <dgm:pt modelId="{8F8B7086-2108-44D7-93C1-31C133FE49DD}">
      <dgm:prSet custT="1"/>
      <dgm:spPr/>
      <dgm:t>
        <a:bodyPr/>
        <a:lstStyle/>
        <a:p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亞太國家均積極建立</a:t>
          </a:r>
          <a:r>
            <a:rPr lang="zh-TW" altLang="en-US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區域聯盟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4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348C66E0-D5EA-403D-8598-FB77A26EF7AD}" type="parTrans" cxnId="{25798B3F-56C7-41D5-B358-534035024361}">
      <dgm:prSet/>
      <dgm:spPr/>
      <dgm:t>
        <a:bodyPr/>
        <a:lstStyle/>
        <a:p>
          <a:endParaRPr lang="zh-TW" altLang="en-US"/>
        </a:p>
      </dgm:t>
    </dgm:pt>
    <dgm:pt modelId="{BC95E3FD-A290-4FCF-BC50-5356BCB35375}" type="sibTrans" cxnId="{25798B3F-56C7-41D5-B358-534035024361}">
      <dgm:prSet/>
      <dgm:spPr/>
      <dgm:t>
        <a:bodyPr/>
        <a:lstStyle/>
        <a:p>
          <a:endParaRPr lang="zh-TW" altLang="en-US"/>
        </a:p>
      </dgm:t>
    </dgm:pt>
    <dgm:pt modelId="{88B9E7D5-AACA-43A2-ACDF-2B8D5ACD03A3}">
      <dgm:prSet custT="1"/>
      <dgm:spPr/>
      <dgm:t>
        <a:bodyPr/>
        <a:lstStyle/>
        <a:p>
          <a:r>
            <a:rPr lang="zh-TW" altLang="en-US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東南亞國協（</a:t>
          </a:r>
          <a:r>
            <a:rPr lang="en-US" altLang="zh-TW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ASEAN</a:t>
          </a:r>
          <a:r>
            <a:rPr lang="zh-TW" altLang="en-US" sz="1400" b="1" u="sng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）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亦開始推動國際協和化法規。</a:t>
          </a:r>
          <a:endParaRPr lang="en-US" altLang="zh-TW" sz="14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7967A4D6-4C8A-401C-9234-9B5904752A2B}" type="parTrans" cxnId="{D06FD9A8-E600-49CB-98B8-8868256A4E2D}">
      <dgm:prSet/>
      <dgm:spPr/>
      <dgm:t>
        <a:bodyPr/>
        <a:lstStyle/>
        <a:p>
          <a:endParaRPr lang="zh-TW" altLang="en-US"/>
        </a:p>
      </dgm:t>
    </dgm:pt>
    <dgm:pt modelId="{C655CF7D-F9BA-41CA-BABD-E03FC85A9759}" type="sibTrans" cxnId="{D06FD9A8-E600-49CB-98B8-8868256A4E2D}">
      <dgm:prSet/>
      <dgm:spPr/>
      <dgm:t>
        <a:bodyPr/>
        <a:lstStyle/>
        <a:p>
          <a:endParaRPr lang="zh-TW" altLang="en-US"/>
        </a:p>
      </dgm:t>
    </dgm:pt>
    <dgm:pt modelId="{CF7E50C5-16F6-414A-B296-916875342414}">
      <dgm:prSet custT="1"/>
      <dgm:spPr/>
      <dgm:t>
        <a:bodyPr/>
        <a:lstStyle/>
        <a:p>
          <a:r>
            <a:rPr lang="zh-TW" altLang="en-US" sz="1400" b="0" i="0" smtClean="0"/>
            <a:t>台灣醫療器材產值占全球總產值比例不到</a:t>
          </a:r>
          <a:r>
            <a:rPr lang="en-US" altLang="zh-TW" sz="1400" b="0" i="0" smtClean="0"/>
            <a:t>1.5%</a:t>
          </a:r>
          <a:r>
            <a:rPr lang="zh-TW" altLang="en-US" sz="14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4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5265FEC9-79E0-4488-B0BE-A1F978BDC713}" type="parTrans" cxnId="{BBA82FA6-3374-4342-9F72-E2AE0894B0E0}">
      <dgm:prSet/>
      <dgm:spPr/>
      <dgm:t>
        <a:bodyPr/>
        <a:lstStyle/>
        <a:p>
          <a:endParaRPr lang="zh-TW" altLang="en-US"/>
        </a:p>
      </dgm:t>
    </dgm:pt>
    <dgm:pt modelId="{3EE8F265-DBB0-4053-BA3A-330C8895869E}" type="sibTrans" cxnId="{BBA82FA6-3374-4342-9F72-E2AE0894B0E0}">
      <dgm:prSet/>
      <dgm:spPr/>
      <dgm:t>
        <a:bodyPr/>
        <a:lstStyle/>
        <a:p>
          <a:endParaRPr lang="zh-TW" altLang="en-US"/>
        </a:p>
      </dgm:t>
    </dgm:pt>
    <dgm:pt modelId="{1232AD2C-CCAF-4DD8-8426-192CC09DD821}">
      <dgm:prSet custT="1"/>
      <dgm:spPr/>
      <dgm:t>
        <a:bodyPr/>
        <a:lstStyle/>
        <a:p>
          <a:r>
            <a:rPr lang="zh-TW" altLang="en-US" sz="1600" b="1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醫材市場受 全球景氣影響變化較大</a:t>
          </a:r>
          <a:r>
            <a:rPr lang="zh-TW" altLang="en-US" sz="16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，影響研發投資。</a:t>
          </a:r>
          <a:endParaRPr lang="zh-TW" altLang="en-US" sz="1600" dirty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AE69D938-5CB1-4F30-BA4B-D0A198FE5D95}" type="sibTrans" cxnId="{060051CB-4D3C-45FA-9BB5-FB4693293E54}">
      <dgm:prSet/>
      <dgm:spPr/>
      <dgm:t>
        <a:bodyPr/>
        <a:lstStyle/>
        <a:p>
          <a:endParaRPr lang="zh-TW" altLang="en-US"/>
        </a:p>
      </dgm:t>
    </dgm:pt>
    <dgm:pt modelId="{E557B4D5-9914-458D-AC2B-62A215A77D4D}" type="parTrans" cxnId="{060051CB-4D3C-45FA-9BB5-FB4693293E54}">
      <dgm:prSet/>
      <dgm:spPr/>
      <dgm:t>
        <a:bodyPr/>
        <a:lstStyle/>
        <a:p>
          <a:endParaRPr lang="zh-TW" altLang="en-US"/>
        </a:p>
      </dgm:t>
    </dgm:pt>
    <dgm:pt modelId="{38B0B2A5-45A1-4870-B149-FFE9A0CBB877}">
      <dgm:prSet phldrT="[文字]" custT="1"/>
      <dgm:spPr/>
      <dgm:t>
        <a:bodyPr/>
        <a:lstStyle/>
        <a:p>
          <a:r>
            <a:rPr lang="zh-TW" altLang="en-US" sz="16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國內產業經濟規模小。</a:t>
          </a:r>
          <a:endParaRPr lang="zh-TW" altLang="en-US" sz="1600" dirty="0"/>
        </a:p>
      </dgm:t>
    </dgm:pt>
    <dgm:pt modelId="{2D7BEBB8-78F0-494C-A266-091E21CC9519}" type="sibTrans" cxnId="{54F0E3ED-54C6-41F0-A21A-8EF580731975}">
      <dgm:prSet/>
      <dgm:spPr/>
      <dgm:t>
        <a:bodyPr/>
        <a:lstStyle/>
        <a:p>
          <a:endParaRPr lang="zh-TW" altLang="en-US"/>
        </a:p>
      </dgm:t>
    </dgm:pt>
    <dgm:pt modelId="{B8D75D81-F5B5-4BE5-BC7F-CDE2EED78307}" type="parTrans" cxnId="{54F0E3ED-54C6-41F0-A21A-8EF580731975}">
      <dgm:prSet/>
      <dgm:spPr/>
      <dgm:t>
        <a:bodyPr/>
        <a:lstStyle/>
        <a:p>
          <a:endParaRPr lang="zh-TW" altLang="en-US"/>
        </a:p>
      </dgm:t>
    </dgm:pt>
    <dgm:pt modelId="{8509FC08-BE68-4B2C-8C0E-11F99570DE1D}">
      <dgm:prSet phldrT="[文字]" custT="1"/>
      <dgm:spPr/>
      <dgm:t>
        <a:bodyPr/>
        <a:lstStyle/>
        <a:p>
          <a:r>
            <a:rPr lang="zh-TW" altLang="en-US" sz="1400" b="0" i="0" dirty="0" smtClean="0"/>
            <a:t>國內長年有健保體系支撐</a:t>
          </a:r>
          <a:r>
            <a:rPr lang="zh-TW" altLang="en-US" sz="14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dirty="0"/>
        </a:p>
      </dgm:t>
    </dgm:pt>
    <dgm:pt modelId="{4E07661F-343C-4202-9029-2074A6E373FB}" type="parTrans" cxnId="{98D57998-695C-4DF4-A762-5A190B4E86B3}">
      <dgm:prSet/>
      <dgm:spPr/>
      <dgm:t>
        <a:bodyPr/>
        <a:lstStyle/>
        <a:p>
          <a:endParaRPr lang="zh-TW" altLang="en-US"/>
        </a:p>
      </dgm:t>
    </dgm:pt>
    <dgm:pt modelId="{0AD197D4-3B8B-47F5-9598-94E58D559517}" type="sibTrans" cxnId="{98D57998-695C-4DF4-A762-5A190B4E86B3}">
      <dgm:prSet/>
      <dgm:spPr/>
      <dgm:t>
        <a:bodyPr/>
        <a:lstStyle/>
        <a:p>
          <a:endParaRPr lang="zh-TW" altLang="en-US"/>
        </a:p>
      </dgm:t>
    </dgm:pt>
    <dgm:pt modelId="{4C07C6F0-C53F-402F-8A7F-E2EC78D7CB91}">
      <dgm:prSet custT="1"/>
      <dgm:spPr/>
      <dgm:t>
        <a:bodyPr/>
        <a:lstStyle/>
        <a:p>
          <a:r>
            <a:rPr lang="zh-TW" altLang="en-US" sz="1400" b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我國高素質醫療環境及臨床試驗環境，</a:t>
          </a:r>
          <a:r>
            <a:rPr lang="en-US" altLang="zh-TW" sz="1400" b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ICT</a:t>
          </a:r>
          <a:r>
            <a:rPr lang="zh-TW" altLang="en-US" sz="1400" b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及半導體業為世界首屈。</a:t>
          </a:r>
          <a:endParaRPr lang="en-US" altLang="zh-TW" sz="1400" b="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6B142349-FC89-4A43-B5A6-99A5E932D7DE}" type="sibTrans" cxnId="{358698D8-4AD4-4659-8788-E4FCF7CA7D12}">
      <dgm:prSet/>
      <dgm:spPr/>
      <dgm:t>
        <a:bodyPr/>
        <a:lstStyle/>
        <a:p>
          <a:endParaRPr lang="zh-TW" altLang="en-US"/>
        </a:p>
      </dgm:t>
    </dgm:pt>
    <dgm:pt modelId="{86D7FA68-DF7D-4422-BD10-1B5B7992C71A}" type="parTrans" cxnId="{358698D8-4AD4-4659-8788-E4FCF7CA7D12}">
      <dgm:prSet/>
      <dgm:spPr/>
      <dgm:t>
        <a:bodyPr/>
        <a:lstStyle/>
        <a:p>
          <a:endParaRPr lang="zh-TW" altLang="en-US"/>
        </a:p>
      </dgm:t>
    </dgm:pt>
    <dgm:pt modelId="{81828DC7-013C-4D83-A86A-840685D9BDA0}">
      <dgm:prSet custT="1"/>
      <dgm:spPr/>
      <dgm:t>
        <a:bodyPr/>
        <a:lstStyle/>
        <a:p>
          <a:r>
            <a:rPr lang="zh-TW" altLang="en-US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品牌接受程度不及歐美。</a:t>
          </a:r>
          <a:endParaRPr lang="zh-TW" altLang="en-US" sz="1600" dirty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gm:t>
    </dgm:pt>
    <dgm:pt modelId="{4E0AAB2B-D46E-49CD-A751-DF2B56235257}" type="parTrans" cxnId="{2EA3295C-D9C6-48AB-A3E1-7079FCA346E2}">
      <dgm:prSet/>
      <dgm:spPr/>
      <dgm:t>
        <a:bodyPr/>
        <a:lstStyle/>
        <a:p>
          <a:endParaRPr lang="zh-TW" altLang="en-US"/>
        </a:p>
      </dgm:t>
    </dgm:pt>
    <dgm:pt modelId="{3D5375A9-11EA-4D04-8157-2DF542E55CAC}" type="sibTrans" cxnId="{2EA3295C-D9C6-48AB-A3E1-7079FCA346E2}">
      <dgm:prSet/>
      <dgm:spPr/>
      <dgm:t>
        <a:bodyPr/>
        <a:lstStyle/>
        <a:p>
          <a:endParaRPr lang="zh-TW" altLang="en-US"/>
        </a:p>
      </dgm:t>
    </dgm:pt>
    <dgm:pt modelId="{62106C58-1FE1-418A-A068-55E23BF8C570}" type="pres">
      <dgm:prSet presAssocID="{78D23276-4D3D-46D9-91E0-18C0A65341A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753C11F-993B-4E48-851D-171FABB258DE}" type="pres">
      <dgm:prSet presAssocID="{78D23276-4D3D-46D9-91E0-18C0A65341A4}" presName="children" presStyleCnt="0"/>
      <dgm:spPr/>
      <dgm:t>
        <a:bodyPr/>
        <a:lstStyle/>
        <a:p>
          <a:endParaRPr lang="zh-TW" altLang="en-US"/>
        </a:p>
      </dgm:t>
    </dgm:pt>
    <dgm:pt modelId="{C052223B-B67A-40C6-B033-1E2256110143}" type="pres">
      <dgm:prSet presAssocID="{78D23276-4D3D-46D9-91E0-18C0A65341A4}" presName="child1group" presStyleCnt="0"/>
      <dgm:spPr/>
      <dgm:t>
        <a:bodyPr/>
        <a:lstStyle/>
        <a:p>
          <a:endParaRPr lang="zh-TW" altLang="en-US"/>
        </a:p>
      </dgm:t>
    </dgm:pt>
    <dgm:pt modelId="{20C40872-7D6B-4BEE-BBB8-A646CBD650E4}" type="pres">
      <dgm:prSet presAssocID="{78D23276-4D3D-46D9-91E0-18C0A65341A4}" presName="child1" presStyleLbl="bgAcc1" presStyleIdx="0" presStyleCnt="4" custScaleX="151354" custScaleY="144207" custLinFactNeighborX="-5755" custLinFactNeighborY="-248"/>
      <dgm:spPr/>
      <dgm:t>
        <a:bodyPr/>
        <a:lstStyle/>
        <a:p>
          <a:endParaRPr lang="zh-TW" altLang="en-US"/>
        </a:p>
      </dgm:t>
    </dgm:pt>
    <dgm:pt modelId="{120D10DD-BAE0-46D2-A248-F58262D24C21}" type="pres">
      <dgm:prSet presAssocID="{78D23276-4D3D-46D9-91E0-18C0A65341A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3DB91A7-0043-4915-BD70-3CF9DEF1F0FF}" type="pres">
      <dgm:prSet presAssocID="{78D23276-4D3D-46D9-91E0-18C0A65341A4}" presName="child2group" presStyleCnt="0"/>
      <dgm:spPr/>
      <dgm:t>
        <a:bodyPr/>
        <a:lstStyle/>
        <a:p>
          <a:endParaRPr lang="zh-TW" altLang="en-US"/>
        </a:p>
      </dgm:t>
    </dgm:pt>
    <dgm:pt modelId="{03AC20F3-A786-4606-99F1-5D4BF871ABD8}" type="pres">
      <dgm:prSet presAssocID="{78D23276-4D3D-46D9-91E0-18C0A65341A4}" presName="child2" presStyleLbl="bgAcc1" presStyleIdx="1" presStyleCnt="4" custScaleX="133386" custScaleY="147783" custLinFactNeighborX="9165" custLinFactNeighborY="-2036"/>
      <dgm:spPr/>
      <dgm:t>
        <a:bodyPr/>
        <a:lstStyle/>
        <a:p>
          <a:endParaRPr lang="zh-TW" altLang="en-US"/>
        </a:p>
      </dgm:t>
    </dgm:pt>
    <dgm:pt modelId="{0E936CC7-A7BC-4A3E-B706-FCF5B8E4E805}" type="pres">
      <dgm:prSet presAssocID="{78D23276-4D3D-46D9-91E0-18C0A65341A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2DD551-55EC-4A88-9E21-5BF08E3F789D}" type="pres">
      <dgm:prSet presAssocID="{78D23276-4D3D-46D9-91E0-18C0A65341A4}" presName="child3group" presStyleCnt="0"/>
      <dgm:spPr/>
      <dgm:t>
        <a:bodyPr/>
        <a:lstStyle/>
        <a:p>
          <a:endParaRPr lang="zh-TW" altLang="en-US"/>
        </a:p>
      </dgm:t>
    </dgm:pt>
    <dgm:pt modelId="{20BA218C-5243-481E-A909-DA4B695D8BF0}" type="pres">
      <dgm:prSet presAssocID="{78D23276-4D3D-46D9-91E0-18C0A65341A4}" presName="child3" presStyleLbl="bgAcc1" presStyleIdx="2" presStyleCnt="4" custScaleX="148623" custScaleY="136347" custLinFactNeighborX="1406" custLinFactNeighborY="-285"/>
      <dgm:spPr/>
      <dgm:t>
        <a:bodyPr/>
        <a:lstStyle/>
        <a:p>
          <a:endParaRPr lang="zh-TW" altLang="en-US"/>
        </a:p>
      </dgm:t>
    </dgm:pt>
    <dgm:pt modelId="{9D32EB96-DA03-4FD7-8D7C-9824A467DA1A}" type="pres">
      <dgm:prSet presAssocID="{78D23276-4D3D-46D9-91E0-18C0A65341A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ADB54A-0FC7-4F98-9907-FD76A480B567}" type="pres">
      <dgm:prSet presAssocID="{78D23276-4D3D-46D9-91E0-18C0A65341A4}" presName="child4group" presStyleCnt="0"/>
      <dgm:spPr/>
      <dgm:t>
        <a:bodyPr/>
        <a:lstStyle/>
        <a:p>
          <a:endParaRPr lang="zh-TW" altLang="en-US"/>
        </a:p>
      </dgm:t>
    </dgm:pt>
    <dgm:pt modelId="{13A70193-61B8-4CC9-A4B8-8B0FFE90DDC4}" type="pres">
      <dgm:prSet presAssocID="{78D23276-4D3D-46D9-91E0-18C0A65341A4}" presName="child4" presStyleLbl="bgAcc1" presStyleIdx="3" presStyleCnt="4" custScaleX="152148" custScaleY="132799" custLinFactNeighborX="-5627" custLinFactNeighborY="652"/>
      <dgm:spPr/>
      <dgm:t>
        <a:bodyPr/>
        <a:lstStyle/>
        <a:p>
          <a:endParaRPr lang="zh-TW" altLang="en-US"/>
        </a:p>
      </dgm:t>
    </dgm:pt>
    <dgm:pt modelId="{FB54275A-88FC-4BDC-992D-7446A55BB99B}" type="pres">
      <dgm:prSet presAssocID="{78D23276-4D3D-46D9-91E0-18C0A65341A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5F96A7-6BF1-4454-B063-6C426243ECDE}" type="pres">
      <dgm:prSet presAssocID="{78D23276-4D3D-46D9-91E0-18C0A65341A4}" presName="childPlaceholder" presStyleCnt="0"/>
      <dgm:spPr/>
      <dgm:t>
        <a:bodyPr/>
        <a:lstStyle/>
        <a:p>
          <a:endParaRPr lang="zh-TW" altLang="en-US"/>
        </a:p>
      </dgm:t>
    </dgm:pt>
    <dgm:pt modelId="{FB632082-609E-46AA-8934-344CCB2FA150}" type="pres">
      <dgm:prSet presAssocID="{78D23276-4D3D-46D9-91E0-18C0A65341A4}" presName="circle" presStyleCnt="0"/>
      <dgm:spPr/>
      <dgm:t>
        <a:bodyPr/>
        <a:lstStyle/>
        <a:p>
          <a:endParaRPr lang="zh-TW" altLang="en-US"/>
        </a:p>
      </dgm:t>
    </dgm:pt>
    <dgm:pt modelId="{8F7B703E-0B93-4283-9F43-B8DDF1CDCD17}" type="pres">
      <dgm:prSet presAssocID="{78D23276-4D3D-46D9-91E0-18C0A65341A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8EBAC7-849D-4468-BBF3-1948E3C304EF}" type="pres">
      <dgm:prSet presAssocID="{78D23276-4D3D-46D9-91E0-18C0A65341A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55961A-64A4-452A-A813-03DA13B3B3CE}" type="pres">
      <dgm:prSet presAssocID="{78D23276-4D3D-46D9-91E0-18C0A65341A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FB23E4-DD59-4C46-9AA0-48B60ABF2F13}" type="pres">
      <dgm:prSet presAssocID="{78D23276-4D3D-46D9-91E0-18C0A65341A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D76F1F-0E48-48DA-B8E3-B1E92D5B2452}" type="pres">
      <dgm:prSet presAssocID="{78D23276-4D3D-46D9-91E0-18C0A65341A4}" presName="quadrantPlaceholder" presStyleCnt="0"/>
      <dgm:spPr/>
      <dgm:t>
        <a:bodyPr/>
        <a:lstStyle/>
        <a:p>
          <a:endParaRPr lang="zh-TW" altLang="en-US"/>
        </a:p>
      </dgm:t>
    </dgm:pt>
    <dgm:pt modelId="{2F5D2706-65BE-4088-B472-DEF46976A2BA}" type="pres">
      <dgm:prSet presAssocID="{78D23276-4D3D-46D9-91E0-18C0A65341A4}" presName="center1" presStyleLbl="fgShp" presStyleIdx="0" presStyleCnt="2"/>
      <dgm:spPr/>
      <dgm:t>
        <a:bodyPr/>
        <a:lstStyle/>
        <a:p>
          <a:endParaRPr lang="zh-TW" altLang="en-US"/>
        </a:p>
      </dgm:t>
    </dgm:pt>
    <dgm:pt modelId="{513C4041-1D92-470A-8547-5BA410A2C98C}" type="pres">
      <dgm:prSet presAssocID="{78D23276-4D3D-46D9-91E0-18C0A65341A4}" presName="center2" presStyleLbl="fgShp" presStyleIdx="1" presStyleCnt="2"/>
      <dgm:spPr/>
      <dgm:t>
        <a:bodyPr/>
        <a:lstStyle/>
        <a:p>
          <a:endParaRPr lang="zh-TW" altLang="en-US"/>
        </a:p>
      </dgm:t>
    </dgm:pt>
  </dgm:ptLst>
  <dgm:cxnLst>
    <dgm:cxn modelId="{C8491C8A-E01C-4527-AF4C-109EC48ACC5A}" srcId="{BE0572E0-D9C0-480E-B911-FB69BB5EFE78}" destId="{F85D1B74-89A6-4AF7-9C54-BA65F0663E34}" srcOrd="3" destOrd="0" parTransId="{BCB61B45-EDEB-44DB-9C8C-540852E7AE3A}" sibTransId="{B0A6F844-940E-4612-83A3-BDB92FC05C18}"/>
    <dgm:cxn modelId="{F2BBCF26-C0EB-44FB-A918-A93ED91A0038}" type="presOf" srcId="{CF7E50C5-16F6-414A-B296-916875342414}" destId="{20BA218C-5243-481E-A909-DA4B695D8BF0}" srcOrd="0" destOrd="3" presId="urn:microsoft.com/office/officeart/2005/8/layout/cycle4"/>
    <dgm:cxn modelId="{CC6EE0C1-103E-4E63-BD6D-99C86861BC8D}" type="presOf" srcId="{925CE4F2-4A53-4FC7-BDE6-958E5BDBCCC5}" destId="{120D10DD-BAE0-46D2-A248-F58262D24C21}" srcOrd="1" destOrd="2" presId="urn:microsoft.com/office/officeart/2005/8/layout/cycle4"/>
    <dgm:cxn modelId="{2EA3295C-D9C6-48AB-A3E1-7079FCA346E2}" srcId="{2502BB69-3B03-4497-B457-E66266D14173}" destId="{81828DC7-013C-4D83-A86A-840685D9BDA0}" srcOrd="2" destOrd="0" parTransId="{4E0AAB2B-D46E-49CD-A751-DF2B56235257}" sibTransId="{3D5375A9-11EA-4D04-8157-2DF542E55CAC}"/>
    <dgm:cxn modelId="{EBDD63ED-1282-46EB-B578-16F940A13EA3}" type="presOf" srcId="{8F8B7086-2108-44D7-93C1-31C133FE49DD}" destId="{20BA218C-5243-481E-A909-DA4B695D8BF0}" srcOrd="0" destOrd="1" presId="urn:microsoft.com/office/officeart/2005/8/layout/cycle4"/>
    <dgm:cxn modelId="{877F70D0-A1C6-4FEA-9A18-E5DEDF4C6548}" type="presOf" srcId="{8509FC08-BE68-4B2C-8C0E-11F99570DE1D}" destId="{13A70193-61B8-4CC9-A4B8-8B0FFE90DDC4}" srcOrd="0" destOrd="1" presId="urn:microsoft.com/office/officeart/2005/8/layout/cycle4"/>
    <dgm:cxn modelId="{668CFDC7-5EC9-4368-945E-2B2B2430D539}" type="presOf" srcId="{1232AD2C-CCAF-4DD8-8426-192CC09DD821}" destId="{0E936CC7-A7BC-4A3E-B706-FCF5B8E4E805}" srcOrd="1" destOrd="1" presId="urn:microsoft.com/office/officeart/2005/8/layout/cycle4"/>
    <dgm:cxn modelId="{060051CB-4D3C-45FA-9BB5-FB4693293E54}" srcId="{2502BB69-3B03-4497-B457-E66266D14173}" destId="{1232AD2C-CCAF-4DD8-8426-192CC09DD821}" srcOrd="1" destOrd="0" parTransId="{E557B4D5-9914-458D-AC2B-62A215A77D4D}" sibTransId="{AE69D938-5CB1-4F30-BA4B-D0A198FE5D95}"/>
    <dgm:cxn modelId="{25798B3F-56C7-41D5-B358-534035024361}" srcId="{383DF736-2F06-47FD-B2EC-07BDC9BC008C}" destId="{8F8B7086-2108-44D7-93C1-31C133FE49DD}" srcOrd="1" destOrd="0" parTransId="{348C66E0-D5EA-403D-8598-FB77A26EF7AD}" sibTransId="{BC95E3FD-A290-4FCF-BC50-5356BCB35375}"/>
    <dgm:cxn modelId="{A3412EA3-0533-4BE0-8896-ACF141123470}" type="presOf" srcId="{4C07C6F0-C53F-402F-8A7F-E2EC78D7CB91}" destId="{13A70193-61B8-4CC9-A4B8-8B0FFE90DDC4}" srcOrd="0" destOrd="2" presId="urn:microsoft.com/office/officeart/2005/8/layout/cycle4"/>
    <dgm:cxn modelId="{6050861B-3C75-4C6C-8CD4-FFE11CCE4918}" srcId="{78D23276-4D3D-46D9-91E0-18C0A65341A4}" destId="{BE0572E0-D9C0-480E-B911-FB69BB5EFE78}" srcOrd="3" destOrd="0" parTransId="{BF4E40C4-71AB-4392-BB0B-EE336CB7520E}" sibTransId="{A62ED5F9-0C83-44BB-B4D5-A1DE6DC0C06B}"/>
    <dgm:cxn modelId="{E99ED1A8-3DB3-42D7-9AF8-087D3C1D5934}" type="presOf" srcId="{63680AC3-AC38-4DBC-B793-9E92A393D14C}" destId="{20C40872-7D6B-4BEE-BBB8-A646CBD650E4}" srcOrd="0" destOrd="1" presId="urn:microsoft.com/office/officeart/2005/8/layout/cycle4"/>
    <dgm:cxn modelId="{10A8B565-DCC4-45E0-B82A-48AF5EF30941}" srcId="{4A0A22F6-FD26-46E6-87B9-E750A00BB516}" destId="{925CE4F2-4A53-4FC7-BDE6-958E5BDBCCC5}" srcOrd="2" destOrd="0" parTransId="{A61D0B04-2214-455C-9161-3B1BD91B7609}" sibTransId="{677D1CAA-896D-471D-ACD0-0CFFB02AE4A5}"/>
    <dgm:cxn modelId="{E22D0DF7-AC90-4B19-9BF3-CD4E48DF2F13}" type="presOf" srcId="{8F8B7086-2108-44D7-93C1-31C133FE49DD}" destId="{9D32EB96-DA03-4FD7-8D7C-9824A467DA1A}" srcOrd="1" destOrd="1" presId="urn:microsoft.com/office/officeart/2005/8/layout/cycle4"/>
    <dgm:cxn modelId="{E754AD35-94DF-4620-8EC0-3DA02380468C}" type="presOf" srcId="{CF7E50C5-16F6-414A-B296-916875342414}" destId="{9D32EB96-DA03-4FD7-8D7C-9824A467DA1A}" srcOrd="1" destOrd="3" presId="urn:microsoft.com/office/officeart/2005/8/layout/cycle4"/>
    <dgm:cxn modelId="{D06FD9A8-E600-49CB-98B8-8868256A4E2D}" srcId="{383DF736-2F06-47FD-B2EC-07BDC9BC008C}" destId="{88B9E7D5-AACA-43A2-ACDF-2B8D5ACD03A3}" srcOrd="2" destOrd="0" parTransId="{7967A4D6-4C8A-401C-9234-9B5904752A2B}" sibTransId="{C655CF7D-F9BA-41CA-BABD-E03FC85A9759}"/>
    <dgm:cxn modelId="{0A5F756E-9086-413F-88BD-A30432C96A44}" type="presOf" srcId="{81828DC7-013C-4D83-A86A-840685D9BDA0}" destId="{03AC20F3-A786-4606-99F1-5D4BF871ABD8}" srcOrd="0" destOrd="2" presId="urn:microsoft.com/office/officeart/2005/8/layout/cycle4"/>
    <dgm:cxn modelId="{56CA61AE-8F60-46BC-8417-AFADAD7D0559}" srcId="{4A0A22F6-FD26-46E6-87B9-E750A00BB516}" destId="{63680AC3-AC38-4DBC-B793-9E92A393D14C}" srcOrd="1" destOrd="0" parTransId="{E99D7352-1B7D-40BA-A676-FDA2D6D9CF53}" sibTransId="{4DCBCCEB-9D19-45C6-8BE9-C19655FE6B9C}"/>
    <dgm:cxn modelId="{7F572E49-C71B-4EB9-BAD4-42FE48503AD5}" type="presOf" srcId="{F4BD0E80-E4AD-4E8A-8FBB-F455B5C6A4C0}" destId="{13A70193-61B8-4CC9-A4B8-8B0FFE90DDC4}" srcOrd="0" destOrd="0" presId="urn:microsoft.com/office/officeart/2005/8/layout/cycle4"/>
    <dgm:cxn modelId="{CFFDBF18-D5B5-436E-8671-FE32AD7A461C}" type="presOf" srcId="{38B0B2A5-45A1-4870-B149-FFE9A0CBB877}" destId="{0E936CC7-A7BC-4A3E-B706-FCF5B8E4E805}" srcOrd="1" destOrd="0" presId="urn:microsoft.com/office/officeart/2005/8/layout/cycle4"/>
    <dgm:cxn modelId="{41DD478C-9AC6-4EDE-98CD-309D173B01CE}" type="presOf" srcId="{38B0B2A5-45A1-4870-B149-FFE9A0CBB877}" destId="{03AC20F3-A786-4606-99F1-5D4BF871ABD8}" srcOrd="0" destOrd="0" presId="urn:microsoft.com/office/officeart/2005/8/layout/cycle4"/>
    <dgm:cxn modelId="{14290D71-97E3-46AB-B5CA-814FB551D2A6}" type="presOf" srcId="{1232AD2C-CCAF-4DD8-8426-192CC09DD821}" destId="{03AC20F3-A786-4606-99F1-5D4BF871ABD8}" srcOrd="0" destOrd="1" presId="urn:microsoft.com/office/officeart/2005/8/layout/cycle4"/>
    <dgm:cxn modelId="{29B7340C-1773-4BDD-B5EE-D6A7551D638C}" type="presOf" srcId="{2502BB69-3B03-4497-B457-E66266D14173}" destId="{D28EBAC7-849D-4468-BBF3-1948E3C304EF}" srcOrd="0" destOrd="0" presId="urn:microsoft.com/office/officeart/2005/8/layout/cycle4"/>
    <dgm:cxn modelId="{5D5C415F-51BB-4AF1-BC58-53476A5343DD}" type="presOf" srcId="{78D23276-4D3D-46D9-91E0-18C0A65341A4}" destId="{62106C58-1FE1-418A-A068-55E23BF8C570}" srcOrd="0" destOrd="0" presId="urn:microsoft.com/office/officeart/2005/8/layout/cycle4"/>
    <dgm:cxn modelId="{97253ED1-D2FE-43CE-B842-AE9A3EEF836F}" type="presOf" srcId="{81828DC7-013C-4D83-A86A-840685D9BDA0}" destId="{0E936CC7-A7BC-4A3E-B706-FCF5B8E4E805}" srcOrd="1" destOrd="2" presId="urn:microsoft.com/office/officeart/2005/8/layout/cycle4"/>
    <dgm:cxn modelId="{22F5ECB9-07A8-4556-A586-76A2F452F078}" type="presOf" srcId="{8509FC08-BE68-4B2C-8C0E-11F99570DE1D}" destId="{FB54275A-88FC-4BDC-992D-7446A55BB99B}" srcOrd="1" destOrd="1" presId="urn:microsoft.com/office/officeart/2005/8/layout/cycle4"/>
    <dgm:cxn modelId="{194A5A5C-AA96-4A90-86EB-AA2860E98813}" srcId="{78D23276-4D3D-46D9-91E0-18C0A65341A4}" destId="{4A0A22F6-FD26-46E6-87B9-E750A00BB516}" srcOrd="0" destOrd="0" parTransId="{117D1C01-5C7B-42AA-974E-06456F956E69}" sibTransId="{1E8118EF-54C4-48D1-AE10-D91A0FCF0767}"/>
    <dgm:cxn modelId="{ABFD9548-2FA7-445E-947B-D3D130463E15}" srcId="{4A0A22F6-FD26-46E6-87B9-E750A00BB516}" destId="{7447811F-7004-44D8-9279-9E58DEFC7668}" srcOrd="0" destOrd="0" parTransId="{7F2F53DF-3613-42A2-8DEC-5294DBBB809C}" sibTransId="{94D6C164-7F3D-477F-8CBE-353A8FF58B37}"/>
    <dgm:cxn modelId="{C5E58277-62EA-4C10-8F10-F9F987EE1239}" srcId="{383DF736-2F06-47FD-B2EC-07BDC9BC008C}" destId="{ABFA1050-DCFD-47E2-B2FF-DE5EF908F9AA}" srcOrd="0" destOrd="0" parTransId="{98AA8ABB-7C64-4322-BBDB-CA8938AE31BD}" sibTransId="{4BBD9E70-9FAB-44DE-8BE8-C57E5B3CF1CA}"/>
    <dgm:cxn modelId="{F93D143B-E826-4D49-8A0C-B60E794F8115}" type="presOf" srcId="{F85D1B74-89A6-4AF7-9C54-BA65F0663E34}" destId="{13A70193-61B8-4CC9-A4B8-8B0FFE90DDC4}" srcOrd="0" destOrd="3" presId="urn:microsoft.com/office/officeart/2005/8/layout/cycle4"/>
    <dgm:cxn modelId="{D2F2F738-FDAA-461B-A8D8-C23E8B0DCA4E}" srcId="{BE0572E0-D9C0-480E-B911-FB69BB5EFE78}" destId="{F4BD0E80-E4AD-4E8A-8FBB-F455B5C6A4C0}" srcOrd="0" destOrd="0" parTransId="{95DE1274-794E-4E82-B43E-90EE5C9E8F73}" sibTransId="{24A22AEB-A039-49BC-821C-AA3DB1C9E167}"/>
    <dgm:cxn modelId="{CF8A0D7F-B8CC-474A-9B65-7A4EBE36189F}" type="presOf" srcId="{ABFA1050-DCFD-47E2-B2FF-DE5EF908F9AA}" destId="{9D32EB96-DA03-4FD7-8D7C-9824A467DA1A}" srcOrd="1" destOrd="0" presId="urn:microsoft.com/office/officeart/2005/8/layout/cycle4"/>
    <dgm:cxn modelId="{54F0E3ED-54C6-41F0-A21A-8EF580731975}" srcId="{2502BB69-3B03-4497-B457-E66266D14173}" destId="{38B0B2A5-45A1-4870-B149-FFE9A0CBB877}" srcOrd="0" destOrd="0" parTransId="{B8D75D81-F5B5-4BE5-BC7F-CDE2EED78307}" sibTransId="{2D7BEBB8-78F0-494C-A266-091E21CC9519}"/>
    <dgm:cxn modelId="{0B66F370-97C9-477E-92EB-BE95AFB88B83}" type="presOf" srcId="{4A0A22F6-FD26-46E6-87B9-E750A00BB516}" destId="{8F7B703E-0B93-4283-9F43-B8DDF1CDCD17}" srcOrd="0" destOrd="0" presId="urn:microsoft.com/office/officeart/2005/8/layout/cycle4"/>
    <dgm:cxn modelId="{535E16DE-FCA1-4A19-B653-7630659461DA}" srcId="{78D23276-4D3D-46D9-91E0-18C0A65341A4}" destId="{2502BB69-3B03-4497-B457-E66266D14173}" srcOrd="1" destOrd="0" parTransId="{5969F3F9-9DDB-484D-98D9-45E6D4C3F2BD}" sibTransId="{0FA351B9-FEBF-4958-8FC1-E19079E9B08F}"/>
    <dgm:cxn modelId="{16003977-ABE2-4EC7-BDD1-9AF36A5C350A}" type="presOf" srcId="{F4BD0E80-E4AD-4E8A-8FBB-F455B5C6A4C0}" destId="{FB54275A-88FC-4BDC-992D-7446A55BB99B}" srcOrd="1" destOrd="0" presId="urn:microsoft.com/office/officeart/2005/8/layout/cycle4"/>
    <dgm:cxn modelId="{BBA82FA6-3374-4342-9F72-E2AE0894B0E0}" srcId="{383DF736-2F06-47FD-B2EC-07BDC9BC008C}" destId="{CF7E50C5-16F6-414A-B296-916875342414}" srcOrd="3" destOrd="0" parTransId="{5265FEC9-79E0-4488-B0BE-A1F978BDC713}" sibTransId="{3EE8F265-DBB0-4053-BA3A-330C8895869E}"/>
    <dgm:cxn modelId="{358698D8-4AD4-4659-8788-E4FCF7CA7D12}" srcId="{BE0572E0-D9C0-480E-B911-FB69BB5EFE78}" destId="{4C07C6F0-C53F-402F-8A7F-E2EC78D7CB91}" srcOrd="2" destOrd="0" parTransId="{86D7FA68-DF7D-4422-BD10-1B5B7992C71A}" sibTransId="{6B142349-FC89-4A43-B5A6-99A5E932D7DE}"/>
    <dgm:cxn modelId="{2166292B-7661-42BD-B353-01FFCDFD7C2B}" type="presOf" srcId="{ABFA1050-DCFD-47E2-B2FF-DE5EF908F9AA}" destId="{20BA218C-5243-481E-A909-DA4B695D8BF0}" srcOrd="0" destOrd="0" presId="urn:microsoft.com/office/officeart/2005/8/layout/cycle4"/>
    <dgm:cxn modelId="{1C597929-216C-4DAA-81B7-80FEC0B52DEC}" type="presOf" srcId="{F85D1B74-89A6-4AF7-9C54-BA65F0663E34}" destId="{FB54275A-88FC-4BDC-992D-7446A55BB99B}" srcOrd="1" destOrd="3" presId="urn:microsoft.com/office/officeart/2005/8/layout/cycle4"/>
    <dgm:cxn modelId="{AD2F5662-5C0C-4D76-8BB3-34233C409CC4}" type="presOf" srcId="{88B9E7D5-AACA-43A2-ACDF-2B8D5ACD03A3}" destId="{9D32EB96-DA03-4FD7-8D7C-9824A467DA1A}" srcOrd="1" destOrd="2" presId="urn:microsoft.com/office/officeart/2005/8/layout/cycle4"/>
    <dgm:cxn modelId="{EA37896C-430C-49C7-81B0-F1E1A008F232}" srcId="{78D23276-4D3D-46D9-91E0-18C0A65341A4}" destId="{383DF736-2F06-47FD-B2EC-07BDC9BC008C}" srcOrd="2" destOrd="0" parTransId="{8949310C-1B38-440C-999D-9DD563F55492}" sibTransId="{ECDD97D2-D954-40B3-80DC-F8D188258494}"/>
    <dgm:cxn modelId="{5DF64273-42E1-4A82-9C08-290FE8888A26}" type="presOf" srcId="{88B9E7D5-AACA-43A2-ACDF-2B8D5ACD03A3}" destId="{20BA218C-5243-481E-A909-DA4B695D8BF0}" srcOrd="0" destOrd="2" presId="urn:microsoft.com/office/officeart/2005/8/layout/cycle4"/>
    <dgm:cxn modelId="{B7066210-A78F-4B84-BD43-C4DB8D231314}" type="presOf" srcId="{7447811F-7004-44D8-9279-9E58DEFC7668}" destId="{20C40872-7D6B-4BEE-BBB8-A646CBD650E4}" srcOrd="0" destOrd="0" presId="urn:microsoft.com/office/officeart/2005/8/layout/cycle4"/>
    <dgm:cxn modelId="{85DE3DF5-B10B-43C3-8F5F-A458BBADE83B}" type="presOf" srcId="{7447811F-7004-44D8-9279-9E58DEFC7668}" destId="{120D10DD-BAE0-46D2-A248-F58262D24C21}" srcOrd="1" destOrd="0" presId="urn:microsoft.com/office/officeart/2005/8/layout/cycle4"/>
    <dgm:cxn modelId="{1CDEB4C5-716D-4401-9C32-F7415E41C293}" type="presOf" srcId="{63680AC3-AC38-4DBC-B793-9E92A393D14C}" destId="{120D10DD-BAE0-46D2-A248-F58262D24C21}" srcOrd="1" destOrd="1" presId="urn:microsoft.com/office/officeart/2005/8/layout/cycle4"/>
    <dgm:cxn modelId="{9C6A001A-7922-4D5A-B066-9D093C58E834}" type="presOf" srcId="{BE0572E0-D9C0-480E-B911-FB69BB5EFE78}" destId="{E7FB23E4-DD59-4C46-9AA0-48B60ABF2F13}" srcOrd="0" destOrd="0" presId="urn:microsoft.com/office/officeart/2005/8/layout/cycle4"/>
    <dgm:cxn modelId="{98D57998-695C-4DF4-A762-5A190B4E86B3}" srcId="{BE0572E0-D9C0-480E-B911-FB69BB5EFE78}" destId="{8509FC08-BE68-4B2C-8C0E-11F99570DE1D}" srcOrd="1" destOrd="0" parTransId="{4E07661F-343C-4202-9029-2074A6E373FB}" sibTransId="{0AD197D4-3B8B-47F5-9598-94E58D559517}"/>
    <dgm:cxn modelId="{F193BF2E-CB32-4EE8-9822-3EA7283D961E}" type="presOf" srcId="{4C07C6F0-C53F-402F-8A7F-E2EC78D7CB91}" destId="{FB54275A-88FC-4BDC-992D-7446A55BB99B}" srcOrd="1" destOrd="2" presId="urn:microsoft.com/office/officeart/2005/8/layout/cycle4"/>
    <dgm:cxn modelId="{B010901F-E4EA-440A-B9CC-367C4B7FBF21}" type="presOf" srcId="{925CE4F2-4A53-4FC7-BDE6-958E5BDBCCC5}" destId="{20C40872-7D6B-4BEE-BBB8-A646CBD650E4}" srcOrd="0" destOrd="2" presId="urn:microsoft.com/office/officeart/2005/8/layout/cycle4"/>
    <dgm:cxn modelId="{F6B77491-05F7-4A69-BF56-D4D5A60AD5C9}" type="presOf" srcId="{383DF736-2F06-47FD-B2EC-07BDC9BC008C}" destId="{C155961A-64A4-452A-A813-03DA13B3B3CE}" srcOrd="0" destOrd="0" presId="urn:microsoft.com/office/officeart/2005/8/layout/cycle4"/>
    <dgm:cxn modelId="{828922CB-DE0E-44F7-AA2C-909D84C847DF}" type="presParOf" srcId="{62106C58-1FE1-418A-A068-55E23BF8C570}" destId="{E753C11F-993B-4E48-851D-171FABB258DE}" srcOrd="0" destOrd="0" presId="urn:microsoft.com/office/officeart/2005/8/layout/cycle4"/>
    <dgm:cxn modelId="{FC981717-36F7-4D89-AA5F-E40964B8CE2C}" type="presParOf" srcId="{E753C11F-993B-4E48-851D-171FABB258DE}" destId="{C052223B-B67A-40C6-B033-1E2256110143}" srcOrd="0" destOrd="0" presId="urn:microsoft.com/office/officeart/2005/8/layout/cycle4"/>
    <dgm:cxn modelId="{549F1E42-FBBF-467B-8DB3-ED40963BDF21}" type="presParOf" srcId="{C052223B-B67A-40C6-B033-1E2256110143}" destId="{20C40872-7D6B-4BEE-BBB8-A646CBD650E4}" srcOrd="0" destOrd="0" presId="urn:microsoft.com/office/officeart/2005/8/layout/cycle4"/>
    <dgm:cxn modelId="{4D928AFC-79C0-4E24-94D1-68B48007197C}" type="presParOf" srcId="{C052223B-B67A-40C6-B033-1E2256110143}" destId="{120D10DD-BAE0-46D2-A248-F58262D24C21}" srcOrd="1" destOrd="0" presId="urn:microsoft.com/office/officeart/2005/8/layout/cycle4"/>
    <dgm:cxn modelId="{18AFA5EF-A615-49EF-ACFD-6C69AA4C29B0}" type="presParOf" srcId="{E753C11F-993B-4E48-851D-171FABB258DE}" destId="{B3DB91A7-0043-4915-BD70-3CF9DEF1F0FF}" srcOrd="1" destOrd="0" presId="urn:microsoft.com/office/officeart/2005/8/layout/cycle4"/>
    <dgm:cxn modelId="{E2F32DD7-EC56-428F-AD63-B6CE7B2F7199}" type="presParOf" srcId="{B3DB91A7-0043-4915-BD70-3CF9DEF1F0FF}" destId="{03AC20F3-A786-4606-99F1-5D4BF871ABD8}" srcOrd="0" destOrd="0" presId="urn:microsoft.com/office/officeart/2005/8/layout/cycle4"/>
    <dgm:cxn modelId="{D125B450-2745-40BE-B904-92DB9F0394E5}" type="presParOf" srcId="{B3DB91A7-0043-4915-BD70-3CF9DEF1F0FF}" destId="{0E936CC7-A7BC-4A3E-B706-FCF5B8E4E805}" srcOrd="1" destOrd="0" presId="urn:microsoft.com/office/officeart/2005/8/layout/cycle4"/>
    <dgm:cxn modelId="{89D33A5A-6D09-42FE-98F6-E314E29A57BD}" type="presParOf" srcId="{E753C11F-993B-4E48-851D-171FABB258DE}" destId="{E82DD551-55EC-4A88-9E21-5BF08E3F789D}" srcOrd="2" destOrd="0" presId="urn:microsoft.com/office/officeart/2005/8/layout/cycle4"/>
    <dgm:cxn modelId="{28E072DA-B48D-43B6-B941-6512FF873775}" type="presParOf" srcId="{E82DD551-55EC-4A88-9E21-5BF08E3F789D}" destId="{20BA218C-5243-481E-A909-DA4B695D8BF0}" srcOrd="0" destOrd="0" presId="urn:microsoft.com/office/officeart/2005/8/layout/cycle4"/>
    <dgm:cxn modelId="{9E448EAF-5843-41C6-8DAD-F0E433D9A35D}" type="presParOf" srcId="{E82DD551-55EC-4A88-9E21-5BF08E3F789D}" destId="{9D32EB96-DA03-4FD7-8D7C-9824A467DA1A}" srcOrd="1" destOrd="0" presId="urn:microsoft.com/office/officeart/2005/8/layout/cycle4"/>
    <dgm:cxn modelId="{B9432859-630A-4DAD-A5CD-6DE95FE4528B}" type="presParOf" srcId="{E753C11F-993B-4E48-851D-171FABB258DE}" destId="{D1ADB54A-0FC7-4F98-9907-FD76A480B567}" srcOrd="3" destOrd="0" presId="urn:microsoft.com/office/officeart/2005/8/layout/cycle4"/>
    <dgm:cxn modelId="{D88CB0A0-F892-4E89-97FB-19F69B05E6C9}" type="presParOf" srcId="{D1ADB54A-0FC7-4F98-9907-FD76A480B567}" destId="{13A70193-61B8-4CC9-A4B8-8B0FFE90DDC4}" srcOrd="0" destOrd="0" presId="urn:microsoft.com/office/officeart/2005/8/layout/cycle4"/>
    <dgm:cxn modelId="{195BC4E3-8785-4724-B34C-FF6E738379C6}" type="presParOf" srcId="{D1ADB54A-0FC7-4F98-9907-FD76A480B567}" destId="{FB54275A-88FC-4BDC-992D-7446A55BB99B}" srcOrd="1" destOrd="0" presId="urn:microsoft.com/office/officeart/2005/8/layout/cycle4"/>
    <dgm:cxn modelId="{28533767-0D16-418A-B3EB-16E2195787F7}" type="presParOf" srcId="{E753C11F-993B-4E48-851D-171FABB258DE}" destId="{EB5F96A7-6BF1-4454-B063-6C426243ECDE}" srcOrd="4" destOrd="0" presId="urn:microsoft.com/office/officeart/2005/8/layout/cycle4"/>
    <dgm:cxn modelId="{70782454-CEB4-447C-A2F9-12EFB3CD81FD}" type="presParOf" srcId="{62106C58-1FE1-418A-A068-55E23BF8C570}" destId="{FB632082-609E-46AA-8934-344CCB2FA150}" srcOrd="1" destOrd="0" presId="urn:microsoft.com/office/officeart/2005/8/layout/cycle4"/>
    <dgm:cxn modelId="{2444D29B-1D75-46C8-A62B-CA9DFD19C95E}" type="presParOf" srcId="{FB632082-609E-46AA-8934-344CCB2FA150}" destId="{8F7B703E-0B93-4283-9F43-B8DDF1CDCD17}" srcOrd="0" destOrd="0" presId="urn:microsoft.com/office/officeart/2005/8/layout/cycle4"/>
    <dgm:cxn modelId="{EF645B65-C830-4581-903A-9B3194BE6CDD}" type="presParOf" srcId="{FB632082-609E-46AA-8934-344CCB2FA150}" destId="{D28EBAC7-849D-4468-BBF3-1948E3C304EF}" srcOrd="1" destOrd="0" presId="urn:microsoft.com/office/officeart/2005/8/layout/cycle4"/>
    <dgm:cxn modelId="{4A0C2CBA-1C2C-4A1B-878F-161E1661994D}" type="presParOf" srcId="{FB632082-609E-46AA-8934-344CCB2FA150}" destId="{C155961A-64A4-452A-A813-03DA13B3B3CE}" srcOrd="2" destOrd="0" presId="urn:microsoft.com/office/officeart/2005/8/layout/cycle4"/>
    <dgm:cxn modelId="{9A089565-7AB2-4272-9964-12E9CD9E111A}" type="presParOf" srcId="{FB632082-609E-46AA-8934-344CCB2FA150}" destId="{E7FB23E4-DD59-4C46-9AA0-48B60ABF2F13}" srcOrd="3" destOrd="0" presId="urn:microsoft.com/office/officeart/2005/8/layout/cycle4"/>
    <dgm:cxn modelId="{794AD067-8EA1-49CB-AA2F-2078DF9512C2}" type="presParOf" srcId="{FB632082-609E-46AA-8934-344CCB2FA150}" destId="{8AD76F1F-0E48-48DA-B8E3-B1E92D5B2452}" srcOrd="4" destOrd="0" presId="urn:microsoft.com/office/officeart/2005/8/layout/cycle4"/>
    <dgm:cxn modelId="{C9C093AD-5F62-425D-8CDE-3DF00AB5F3AC}" type="presParOf" srcId="{62106C58-1FE1-418A-A068-55E23BF8C570}" destId="{2F5D2706-65BE-4088-B472-DEF46976A2BA}" srcOrd="2" destOrd="0" presId="urn:microsoft.com/office/officeart/2005/8/layout/cycle4"/>
    <dgm:cxn modelId="{B110F0FC-4C80-4B05-972D-AAC59EABA8E8}" type="presParOf" srcId="{62106C58-1FE1-418A-A068-55E23BF8C570}" destId="{513C4041-1D92-470A-8547-5BA410A2C9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68437-7F52-B941-A7A7-8C5E45AF4A47}">
      <dsp:nvSpPr>
        <dsp:cNvPr id="0" name=""/>
        <dsp:cNvSpPr/>
      </dsp:nvSpPr>
      <dsp:spPr>
        <a:xfrm>
          <a:off x="2192590" y="3988130"/>
          <a:ext cx="4084725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CD1986-9DCD-5146-B4AE-D2FB24490605}">
      <dsp:nvSpPr>
        <dsp:cNvPr id="0" name=""/>
        <dsp:cNvSpPr/>
      </dsp:nvSpPr>
      <dsp:spPr>
        <a:xfrm>
          <a:off x="2192590" y="2564172"/>
          <a:ext cx="3498868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F4BF5-8CB2-6547-8E4B-C0313AE1B2EB}">
      <dsp:nvSpPr>
        <dsp:cNvPr id="0" name=""/>
        <dsp:cNvSpPr/>
      </dsp:nvSpPr>
      <dsp:spPr>
        <a:xfrm>
          <a:off x="2192590" y="1140213"/>
          <a:ext cx="4084725" cy="0"/>
        </a:xfrm>
        <a:prstGeom prst="line">
          <a:avLst/>
        </a:pr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3163C-6F75-1D46-A6F7-40CE1FB61015}">
      <dsp:nvSpPr>
        <dsp:cNvPr id="0" name=""/>
        <dsp:cNvSpPr/>
      </dsp:nvSpPr>
      <dsp:spPr>
        <a:xfrm>
          <a:off x="158364" y="529946"/>
          <a:ext cx="4068452" cy="40684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9A23D38-CC33-9D43-AE13-184186952CA7}">
      <dsp:nvSpPr>
        <dsp:cNvPr id="0" name=""/>
        <dsp:cNvSpPr/>
      </dsp:nvSpPr>
      <dsp:spPr>
        <a:xfrm>
          <a:off x="890685" y="2690294"/>
          <a:ext cx="2603809" cy="1342589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5100" kern="1200" dirty="0" smtClean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醫療器材</a:t>
          </a:r>
          <a:endParaRPr lang="zh-TW" altLang="en-US" sz="5100" kern="1200" dirty="0">
            <a:solidFill>
              <a:srgbClr val="800000"/>
            </a:solidFill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890685" y="2690294"/>
        <a:ext cx="2603809" cy="1342589"/>
      </dsp:txXfrm>
    </dsp:sp>
    <dsp:sp modelId="{97D5E080-C485-F74C-B9FE-69E5D38CDBF7}">
      <dsp:nvSpPr>
        <dsp:cNvPr id="0" name=""/>
        <dsp:cNvSpPr/>
      </dsp:nvSpPr>
      <dsp:spPr>
        <a:xfrm>
          <a:off x="5667048" y="529946"/>
          <a:ext cx="1220535" cy="122053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250841"/>
              <a:satOff val="-16518"/>
              <a:lumOff val="2325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693C29A-33D6-BA4F-95CF-09F4E9B25BCB}">
      <dsp:nvSpPr>
        <dsp:cNvPr id="0" name=""/>
        <dsp:cNvSpPr/>
      </dsp:nvSpPr>
      <dsp:spPr>
        <a:xfrm>
          <a:off x="6887584" y="529946"/>
          <a:ext cx="576270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藥品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6887584" y="529946"/>
        <a:ext cx="576270" cy="1220535"/>
      </dsp:txXfrm>
    </dsp:sp>
    <dsp:sp modelId="{CEBC7A5F-B0F7-0D45-852E-C23B89DA4008}">
      <dsp:nvSpPr>
        <dsp:cNvPr id="0" name=""/>
        <dsp:cNvSpPr/>
      </dsp:nvSpPr>
      <dsp:spPr>
        <a:xfrm>
          <a:off x="5081191" y="1953904"/>
          <a:ext cx="1220535" cy="122053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501683"/>
              <a:satOff val="-33037"/>
              <a:lumOff val="465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5604EF-D924-3745-9BDB-113E3D0D958F}">
      <dsp:nvSpPr>
        <dsp:cNvPr id="0" name=""/>
        <dsp:cNvSpPr/>
      </dsp:nvSpPr>
      <dsp:spPr>
        <a:xfrm>
          <a:off x="6301727" y="1953904"/>
          <a:ext cx="928242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生物成分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6301727" y="1953904"/>
        <a:ext cx="928242" cy="1220535"/>
      </dsp:txXfrm>
    </dsp:sp>
    <dsp:sp modelId="{69D1A968-3EFB-194D-9915-7880B599F5FB}">
      <dsp:nvSpPr>
        <dsp:cNvPr id="0" name=""/>
        <dsp:cNvSpPr/>
      </dsp:nvSpPr>
      <dsp:spPr>
        <a:xfrm>
          <a:off x="5476205" y="3377862"/>
          <a:ext cx="1220535" cy="122053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tint val="50000"/>
              <a:hueOff val="752524"/>
              <a:satOff val="-49555"/>
              <a:lumOff val="6975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19F130-9365-084B-91C6-5900616B97A3}">
      <dsp:nvSpPr>
        <dsp:cNvPr id="0" name=""/>
        <dsp:cNvSpPr/>
      </dsp:nvSpPr>
      <dsp:spPr>
        <a:xfrm>
          <a:off x="6887584" y="3377862"/>
          <a:ext cx="1090955" cy="122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0" rIns="10287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藥品</a:t>
          </a:r>
          <a:r>
            <a:rPr lang="en-US" altLang="zh-TW" sz="27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/</a:t>
          </a:r>
          <a:r>
            <a:rPr lang="zh-TW" altLang="en-US" sz="2700" kern="12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rPr>
            <a:t>生物成分</a:t>
          </a:r>
          <a:endParaRPr lang="zh-TW" altLang="en-US" sz="2700" kern="1200" dirty="0">
            <a:latin typeface="標楷體" panose="03000509000000000000" pitchFamily="65" charset="-120"/>
            <a:ea typeface="標楷體" panose="03000509000000000000" pitchFamily="65" charset="-120"/>
            <a:cs typeface="BiauKai"/>
          </a:endParaRPr>
        </a:p>
      </dsp:txBody>
      <dsp:txXfrm>
        <a:off x="6887584" y="3377862"/>
        <a:ext cx="1090955" cy="1220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20ED-862D-C747-B368-0B6A4834031E}">
      <dsp:nvSpPr>
        <dsp:cNvPr id="0" name=""/>
        <dsp:cNvSpPr/>
      </dsp:nvSpPr>
      <dsp:spPr>
        <a:xfrm>
          <a:off x="2783470" y="1589611"/>
          <a:ext cx="978941" cy="975955"/>
        </a:xfrm>
        <a:custGeom>
          <a:avLst/>
          <a:gdLst/>
          <a:ahLst/>
          <a:cxnLst/>
          <a:rect l="0" t="0" r="0" b="0"/>
          <a:pathLst>
            <a:path>
              <a:moveTo>
                <a:pt x="978941" y="0"/>
              </a:moveTo>
              <a:lnTo>
                <a:pt x="978941" y="975955"/>
              </a:lnTo>
              <a:lnTo>
                <a:pt x="0" y="97595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7163D-F551-0645-8EEC-9701B5A39387}">
      <dsp:nvSpPr>
        <dsp:cNvPr id="0" name=""/>
        <dsp:cNvSpPr/>
      </dsp:nvSpPr>
      <dsp:spPr>
        <a:xfrm>
          <a:off x="3762412" y="1589611"/>
          <a:ext cx="2518622" cy="2180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359"/>
              </a:lnTo>
              <a:lnTo>
                <a:pt x="2518622" y="1945359"/>
              </a:lnTo>
              <a:lnTo>
                <a:pt x="2518622" y="218093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8CAB7E-6416-0644-98C5-C74AB5A5BA87}">
      <dsp:nvSpPr>
        <dsp:cNvPr id="0" name=""/>
        <dsp:cNvSpPr/>
      </dsp:nvSpPr>
      <dsp:spPr>
        <a:xfrm>
          <a:off x="3664913" y="1589611"/>
          <a:ext cx="97498" cy="2180934"/>
        </a:xfrm>
        <a:custGeom>
          <a:avLst/>
          <a:gdLst/>
          <a:ahLst/>
          <a:cxnLst/>
          <a:rect l="0" t="0" r="0" b="0"/>
          <a:pathLst>
            <a:path>
              <a:moveTo>
                <a:pt x="97498" y="0"/>
              </a:moveTo>
              <a:lnTo>
                <a:pt x="97498" y="1945359"/>
              </a:lnTo>
              <a:lnTo>
                <a:pt x="0" y="1945359"/>
              </a:lnTo>
              <a:lnTo>
                <a:pt x="0" y="218093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82745-F0EA-5A42-AF69-A8D1A49F6D88}">
      <dsp:nvSpPr>
        <dsp:cNvPr id="0" name=""/>
        <dsp:cNvSpPr/>
      </dsp:nvSpPr>
      <dsp:spPr>
        <a:xfrm>
          <a:off x="1048791" y="1589611"/>
          <a:ext cx="2713620" cy="2180934"/>
        </a:xfrm>
        <a:custGeom>
          <a:avLst/>
          <a:gdLst/>
          <a:ahLst/>
          <a:cxnLst/>
          <a:rect l="0" t="0" r="0" b="0"/>
          <a:pathLst>
            <a:path>
              <a:moveTo>
                <a:pt x="2713620" y="0"/>
              </a:moveTo>
              <a:lnTo>
                <a:pt x="2713620" y="1945359"/>
              </a:lnTo>
              <a:lnTo>
                <a:pt x="0" y="1945359"/>
              </a:lnTo>
              <a:lnTo>
                <a:pt x="0" y="218093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14549-F5D9-2142-A8E0-B048FA7670B5}">
      <dsp:nvSpPr>
        <dsp:cNvPr id="0" name=""/>
        <dsp:cNvSpPr/>
      </dsp:nvSpPr>
      <dsp:spPr>
        <a:xfrm>
          <a:off x="2498780" y="76217"/>
          <a:ext cx="2527262" cy="15133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42467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Georgia"/>
              <a:cs typeface="Georgia"/>
            </a:rPr>
            <a:t>複合醫材</a:t>
          </a:r>
          <a:r>
            <a:rPr lang="en-US" altLang="zh-TW" sz="2400" kern="1200" dirty="0" smtClean="0">
              <a:latin typeface="Georgia"/>
              <a:cs typeface="Georgia"/>
            </a:rPr>
            <a:t>(</a:t>
          </a:r>
          <a:r>
            <a:rPr lang="zh-TW" altLang="en-US" sz="2400" kern="1200" dirty="0" smtClean="0">
              <a:latin typeface="Georgia"/>
              <a:cs typeface="Georgia"/>
            </a:rPr>
            <a:t>產品</a:t>
          </a:r>
          <a:r>
            <a:rPr lang="en-US" altLang="zh-TW" sz="2400" kern="1200" dirty="0" smtClean="0">
              <a:latin typeface="Georgia"/>
              <a:cs typeface="Georgia"/>
            </a:rPr>
            <a:t>)</a:t>
          </a:r>
          <a:endParaRPr lang="zh-TW" altLang="en-US" sz="2400" kern="1200" dirty="0">
            <a:latin typeface="Georgia"/>
            <a:cs typeface="Georgia"/>
          </a:endParaRPr>
        </a:p>
      </dsp:txBody>
      <dsp:txXfrm>
        <a:off x="2498780" y="76217"/>
        <a:ext cx="2527262" cy="1513394"/>
      </dsp:txXfrm>
    </dsp:sp>
    <dsp:sp modelId="{532A7CBF-17E7-6644-8487-C66A202BF03F}">
      <dsp:nvSpPr>
        <dsp:cNvPr id="0" name=""/>
        <dsp:cNvSpPr/>
      </dsp:nvSpPr>
      <dsp:spPr>
        <a:xfrm>
          <a:off x="3177420" y="1113361"/>
          <a:ext cx="1754975" cy="336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未經判定</a:t>
          </a:r>
          <a:endParaRPr lang="zh-TW" altLang="en-US" sz="2000" kern="1200" dirty="0"/>
        </a:p>
      </dsp:txBody>
      <dsp:txXfrm>
        <a:off x="3177420" y="1113361"/>
        <a:ext cx="1754975" cy="336536"/>
      </dsp:txXfrm>
    </dsp:sp>
    <dsp:sp modelId="{1FEC3D4F-EBBA-9840-B91A-D1E24B86777C}">
      <dsp:nvSpPr>
        <dsp:cNvPr id="0" name=""/>
        <dsp:cNvSpPr/>
      </dsp:nvSpPr>
      <dsp:spPr>
        <a:xfrm>
          <a:off x="73805" y="3770546"/>
          <a:ext cx="1949973" cy="100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24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ant" sz="1600" kern="1200" dirty="0" smtClean="0">
              <a:latin typeface="Georgia"/>
              <a:ea typeface="+mn-ea"/>
              <a:cs typeface="Georgia"/>
            </a:rPr>
            <a:t>CDRH(Center for Devices and Radiological Health</a:t>
          </a:r>
          <a:endParaRPr lang="zh-TW" altLang="en-US" sz="1600" kern="1200" dirty="0">
            <a:latin typeface="Georgia"/>
            <a:cs typeface="Georgia"/>
          </a:endParaRPr>
        </a:p>
      </dsp:txBody>
      <dsp:txXfrm>
        <a:off x="73805" y="3770546"/>
        <a:ext cx="1949973" cy="1009609"/>
      </dsp:txXfrm>
    </dsp:sp>
    <dsp:sp modelId="{F59C26D5-64B1-9E47-8076-74927E856F67}">
      <dsp:nvSpPr>
        <dsp:cNvPr id="0" name=""/>
        <dsp:cNvSpPr/>
      </dsp:nvSpPr>
      <dsp:spPr>
        <a:xfrm>
          <a:off x="475645" y="4629543"/>
          <a:ext cx="1754975" cy="336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以審查醫材者</a:t>
          </a:r>
          <a:endParaRPr lang="zh-TW" altLang="en-US" sz="2000" kern="1200" dirty="0"/>
        </a:p>
      </dsp:txBody>
      <dsp:txXfrm>
        <a:off x="475645" y="4629543"/>
        <a:ext cx="1754975" cy="336536"/>
      </dsp:txXfrm>
    </dsp:sp>
    <dsp:sp modelId="{89D5F62C-8950-FB48-BCEC-BE5234396566}">
      <dsp:nvSpPr>
        <dsp:cNvPr id="0" name=""/>
        <dsp:cNvSpPr/>
      </dsp:nvSpPr>
      <dsp:spPr>
        <a:xfrm>
          <a:off x="2689926" y="3770546"/>
          <a:ext cx="1949973" cy="10096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24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ant" sz="1600" kern="1200" dirty="0" smtClean="0">
              <a:latin typeface="Georgia"/>
              <a:ea typeface="+mn-ea"/>
              <a:cs typeface="Georgia"/>
            </a:rPr>
            <a:t>CDER (Center for Drug Evaluation and Research </a:t>
          </a:r>
          <a:endParaRPr lang="zh-TW" altLang="en-US" sz="1600" kern="1200" dirty="0">
            <a:latin typeface="Georgia"/>
            <a:cs typeface="Georgia"/>
          </a:endParaRPr>
        </a:p>
      </dsp:txBody>
      <dsp:txXfrm>
        <a:off x="2689926" y="3770546"/>
        <a:ext cx="1949973" cy="1009609"/>
      </dsp:txXfrm>
    </dsp:sp>
    <dsp:sp modelId="{CBC840BF-DE41-7445-BB19-8F32BA9B1B31}">
      <dsp:nvSpPr>
        <dsp:cNvPr id="0" name=""/>
        <dsp:cNvSpPr/>
      </dsp:nvSpPr>
      <dsp:spPr>
        <a:xfrm>
          <a:off x="3079921" y="4555798"/>
          <a:ext cx="1754975" cy="336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以審查藥品者</a:t>
          </a:r>
          <a:endParaRPr lang="zh-TW" altLang="en-US" sz="2000" kern="1200" dirty="0"/>
        </a:p>
      </dsp:txBody>
      <dsp:txXfrm>
        <a:off x="3079921" y="4555798"/>
        <a:ext cx="1754975" cy="336536"/>
      </dsp:txXfrm>
    </dsp:sp>
    <dsp:sp modelId="{5AB8BCB3-4475-BC44-B099-3E13EA942247}">
      <dsp:nvSpPr>
        <dsp:cNvPr id="0" name=""/>
        <dsp:cNvSpPr/>
      </dsp:nvSpPr>
      <dsp:spPr>
        <a:xfrm>
          <a:off x="5306048" y="3770546"/>
          <a:ext cx="1949973" cy="10096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24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ant" sz="1600" kern="1200" dirty="0" smtClean="0">
              <a:latin typeface="Georgia"/>
              <a:ea typeface="+mn-ea"/>
              <a:cs typeface="Georgia"/>
            </a:rPr>
            <a:t>CBER (Center for Biologics Evaluation &amp; Research)</a:t>
          </a:r>
          <a:endParaRPr lang="zh-TW" altLang="en-US" sz="1600" kern="1200" dirty="0">
            <a:latin typeface="Georgia"/>
            <a:cs typeface="Georgia"/>
          </a:endParaRPr>
        </a:p>
      </dsp:txBody>
      <dsp:txXfrm>
        <a:off x="5306048" y="3770546"/>
        <a:ext cx="1949973" cy="1009609"/>
      </dsp:txXfrm>
    </dsp:sp>
    <dsp:sp modelId="{4F232CB6-D6DE-044F-B07A-9ADF378BBD01}">
      <dsp:nvSpPr>
        <dsp:cNvPr id="0" name=""/>
        <dsp:cNvSpPr/>
      </dsp:nvSpPr>
      <dsp:spPr>
        <a:xfrm>
          <a:off x="5696042" y="4555798"/>
          <a:ext cx="1754975" cy="3365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以審查生物製劑</a:t>
          </a:r>
          <a:endParaRPr lang="zh-TW" altLang="en-US" sz="1800" kern="1200" dirty="0"/>
        </a:p>
      </dsp:txBody>
      <dsp:txXfrm>
        <a:off x="5696042" y="4555798"/>
        <a:ext cx="1754975" cy="336536"/>
      </dsp:txXfrm>
    </dsp:sp>
    <dsp:sp modelId="{97A61795-BC7E-3441-BE28-405BB54894D1}">
      <dsp:nvSpPr>
        <dsp:cNvPr id="0" name=""/>
        <dsp:cNvSpPr/>
      </dsp:nvSpPr>
      <dsp:spPr>
        <a:xfrm>
          <a:off x="833497" y="2060762"/>
          <a:ext cx="1949973" cy="10096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42467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Georgia"/>
              <a:cs typeface="Georgia"/>
            </a:rPr>
            <a:t> FDA (OCP)</a:t>
          </a:r>
          <a:endParaRPr lang="zh-TW" altLang="en-US" sz="1600" kern="1200" dirty="0">
            <a:latin typeface="Georgia"/>
            <a:cs typeface="Georgia"/>
          </a:endParaRPr>
        </a:p>
      </dsp:txBody>
      <dsp:txXfrm>
        <a:off x="833497" y="2060762"/>
        <a:ext cx="1949973" cy="1009609"/>
      </dsp:txXfrm>
    </dsp:sp>
    <dsp:sp modelId="{9EECD2E3-394F-4948-9DD4-57CA71886C35}">
      <dsp:nvSpPr>
        <dsp:cNvPr id="0" name=""/>
        <dsp:cNvSpPr/>
      </dsp:nvSpPr>
      <dsp:spPr>
        <a:xfrm>
          <a:off x="675123" y="2729171"/>
          <a:ext cx="2851712" cy="5702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>
              <a:latin typeface="Georgia" panose="02040502050405020303" pitchFamily="18" charset="0"/>
            </a:rPr>
            <a:t>FDA</a:t>
          </a:r>
          <a:r>
            <a:rPr lang="zh-TW" altLang="en-US" sz="1400" kern="1200" dirty="0" smtClean="0">
              <a:latin typeface="Georgia" panose="02040502050405020303" pitchFamily="18" charset="0"/>
            </a:rPr>
            <a:t>複合醫材辦公室：</a:t>
          </a:r>
          <a:endParaRPr lang="en-US" altLang="zh-TW" sz="1400" kern="1200" dirty="0" smtClean="0">
            <a:latin typeface="Georgia" panose="02040502050405020303" pitchFamily="18" charset="0"/>
          </a:endParaRPr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1400" kern="1200" dirty="0" smtClean="0">
              <a:latin typeface="Georgia" panose="02040502050405020303" pitchFamily="18" charset="0"/>
            </a:rPr>
            <a:t>指定主要審查單位及協助單位</a:t>
          </a:r>
          <a:endParaRPr lang="zh-TW" altLang="en-US" sz="1400" kern="1200" dirty="0">
            <a:latin typeface="Georgia" panose="02040502050405020303" pitchFamily="18" charset="0"/>
          </a:endParaRPr>
        </a:p>
      </dsp:txBody>
      <dsp:txXfrm>
        <a:off x="675123" y="2729171"/>
        <a:ext cx="2851712" cy="570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4126E-D337-5347-989E-90E909C8EB2D}">
      <dsp:nvSpPr>
        <dsp:cNvPr id="0" name=""/>
        <dsp:cNvSpPr/>
      </dsp:nvSpPr>
      <dsp:spPr>
        <a:xfrm rot="16200000">
          <a:off x="995331" y="-995331"/>
          <a:ext cx="2262981" cy="4253644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複合性醫材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（以醫材為主要作用機轉</a:t>
          </a:r>
          <a:r>
            <a:rPr lang="en-US" altLang="zh-TW" sz="2100" kern="1200" dirty="0" smtClean="0"/>
            <a:t>, </a:t>
          </a:r>
          <a:r>
            <a:rPr lang="zh-TW" altLang="en-US" sz="2100" kern="1200" dirty="0" smtClean="0"/>
            <a:t>如含藥植入物） </a:t>
          </a:r>
          <a:endParaRPr lang="zh-TW" altLang="en-US" sz="2100" kern="1200" dirty="0"/>
        </a:p>
      </dsp:txBody>
      <dsp:txXfrm rot="5400000">
        <a:off x="-1" y="1"/>
        <a:ext cx="4253644" cy="1697236"/>
      </dsp:txXfrm>
    </dsp:sp>
    <dsp:sp modelId="{2D954414-020A-D04E-BF52-65CFE7756A4F}">
      <dsp:nvSpPr>
        <dsp:cNvPr id="0" name=""/>
        <dsp:cNvSpPr/>
      </dsp:nvSpPr>
      <dsp:spPr>
        <a:xfrm>
          <a:off x="4253644" y="0"/>
          <a:ext cx="4253644" cy="2262981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3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複合性藥物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（藥品醫材及生物藥品）</a:t>
          </a:r>
          <a:endParaRPr lang="zh-TW" altLang="en-US" sz="2100" kern="1200" dirty="0"/>
        </a:p>
      </dsp:txBody>
      <dsp:txXfrm>
        <a:off x="4253644" y="0"/>
        <a:ext cx="4253644" cy="1697236"/>
      </dsp:txXfrm>
    </dsp:sp>
    <dsp:sp modelId="{028766EA-DE16-B54D-BC64-97ED07178550}">
      <dsp:nvSpPr>
        <dsp:cNvPr id="0" name=""/>
        <dsp:cNvSpPr/>
      </dsp:nvSpPr>
      <dsp:spPr>
        <a:xfrm rot="10800000">
          <a:off x="0" y="2262981"/>
          <a:ext cx="4253644" cy="2262981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4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醫材由</a:t>
          </a:r>
          <a:r>
            <a:rPr lang="en-US" altLang="zh-TW" sz="2100" kern="1200" dirty="0" smtClean="0">
              <a:solidFill>
                <a:srgbClr val="800000"/>
              </a:solidFill>
              <a:latin typeface="Georgia"/>
              <a:cs typeface="Georgia"/>
            </a:rPr>
            <a:t>CDRH</a:t>
          </a:r>
          <a:r>
            <a:rPr lang="zh-TW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列管</a:t>
          </a:r>
          <a:r>
            <a:rPr lang="en-US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(Center for Devices and Radiological Health</a:t>
          </a:r>
          <a:r>
            <a:rPr lang="zh-TW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，負責醫療器材審查</a:t>
          </a:r>
          <a:r>
            <a:rPr lang="en-US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)</a:t>
          </a:r>
          <a:endParaRPr lang="zh-TW" altLang="en-US" sz="2100" kern="1200" dirty="0" smtClean="0">
            <a:solidFill>
              <a:srgbClr val="800000"/>
            </a:solidFill>
            <a:latin typeface="Georgia"/>
            <a:cs typeface="Georgia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sng" kern="1200" dirty="0" smtClean="0">
              <a:solidFill>
                <a:srgbClr val="800000"/>
              </a:solidFill>
              <a:latin typeface="Georgia"/>
              <a:cs typeface="Georgia"/>
            </a:rPr>
            <a:t>台灣：</a:t>
          </a:r>
          <a:r>
            <a:rPr lang="en-US" altLang="zh-TW" sz="2100" u="sng" kern="1200" dirty="0" smtClean="0">
              <a:solidFill>
                <a:srgbClr val="800000"/>
              </a:solidFill>
              <a:latin typeface="Georgia"/>
              <a:cs typeface="Georgia"/>
            </a:rPr>
            <a:t>TFDA</a:t>
          </a:r>
          <a:r>
            <a:rPr lang="zh-TW" altLang="en-US" sz="2100" u="sng" kern="1200" dirty="0" smtClean="0">
              <a:solidFill>
                <a:srgbClr val="800000"/>
              </a:solidFill>
              <a:latin typeface="Georgia"/>
              <a:cs typeface="Georgia"/>
            </a:rPr>
            <a:t>醫療器材及化妝品組</a:t>
          </a:r>
        </a:p>
      </dsp:txBody>
      <dsp:txXfrm rot="10800000">
        <a:off x="0" y="2828726"/>
        <a:ext cx="4253644" cy="1697236"/>
      </dsp:txXfrm>
    </dsp:sp>
    <dsp:sp modelId="{016CDA0C-96F1-4241-9E12-7F83271682C2}">
      <dsp:nvSpPr>
        <dsp:cNvPr id="0" name=""/>
        <dsp:cNvSpPr/>
      </dsp:nvSpPr>
      <dsp:spPr>
        <a:xfrm rot="5400000">
          <a:off x="5248975" y="1267650"/>
          <a:ext cx="2262981" cy="4253644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5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藥品由</a:t>
          </a:r>
          <a:r>
            <a:rPr lang="en-US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CDER (Center for Drug Evaluation and Research </a:t>
          </a:r>
          <a:r>
            <a:rPr lang="zh-TW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，負責藥品審查</a:t>
          </a:r>
          <a:r>
            <a:rPr lang="en-US" altLang="en-US" sz="2100" kern="1200" dirty="0" smtClean="0">
              <a:solidFill>
                <a:srgbClr val="800000"/>
              </a:solidFill>
              <a:latin typeface="Georgia"/>
              <a:cs typeface="Georgia"/>
            </a:rPr>
            <a:t>)</a:t>
          </a:r>
          <a:endParaRPr lang="zh-TW" altLang="en-US" sz="2100" kern="1200" dirty="0" smtClean="0">
            <a:solidFill>
              <a:srgbClr val="800000"/>
            </a:solidFill>
            <a:latin typeface="Georgia"/>
            <a:cs typeface="Georgia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u="sng" kern="1200" dirty="0" smtClean="0">
              <a:solidFill>
                <a:srgbClr val="800000"/>
              </a:solidFill>
              <a:latin typeface="Georgia"/>
              <a:cs typeface="Georgia"/>
            </a:rPr>
            <a:t>台灣：</a:t>
          </a:r>
          <a:r>
            <a:rPr lang="en-US" altLang="zh-TW" sz="2100" u="sng" kern="1200" dirty="0" smtClean="0">
              <a:solidFill>
                <a:srgbClr val="800000"/>
              </a:solidFill>
              <a:latin typeface="Georgia"/>
              <a:cs typeface="Georgia"/>
            </a:rPr>
            <a:t>TFDA</a:t>
          </a:r>
          <a:r>
            <a:rPr lang="zh-TW" altLang="en-US" sz="2100" u="sng" kern="1200" dirty="0" smtClean="0">
              <a:solidFill>
                <a:srgbClr val="800000"/>
              </a:solidFill>
              <a:latin typeface="Georgia"/>
              <a:cs typeface="Georgia"/>
            </a:rPr>
            <a:t>複合藥物專案小組</a:t>
          </a:r>
          <a:endParaRPr lang="zh-TW" altLang="en-US" sz="2100" u="sng" kern="1200" dirty="0">
            <a:solidFill>
              <a:srgbClr val="800000"/>
            </a:solidFill>
            <a:latin typeface="Georgia"/>
            <a:cs typeface="Georgia"/>
          </a:endParaRPr>
        </a:p>
      </dsp:txBody>
      <dsp:txXfrm rot="-5400000">
        <a:off x="4253643" y="2828726"/>
        <a:ext cx="4253644" cy="1697236"/>
      </dsp:txXfrm>
    </dsp:sp>
    <dsp:sp modelId="{FD6898A7-1E3C-E941-9864-4E98BF5159D6}">
      <dsp:nvSpPr>
        <dsp:cNvPr id="0" name=""/>
        <dsp:cNvSpPr/>
      </dsp:nvSpPr>
      <dsp:spPr>
        <a:xfrm>
          <a:off x="2977550" y="1697236"/>
          <a:ext cx="2552186" cy="113149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tint val="4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/>
            <a:t>複合性產品</a:t>
          </a:r>
          <a:endParaRPr lang="zh-TW" altLang="en-US" sz="2100" kern="1200" dirty="0"/>
        </a:p>
      </dsp:txBody>
      <dsp:txXfrm>
        <a:off x="3032785" y="1752471"/>
        <a:ext cx="2441716" cy="10210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90BF6-94B2-4467-9F35-EEFA08327F9C}">
      <dsp:nvSpPr>
        <dsp:cNvPr id="0" name=""/>
        <dsp:cNvSpPr/>
      </dsp:nvSpPr>
      <dsp:spPr>
        <a:xfrm>
          <a:off x="2039" y="580998"/>
          <a:ext cx="1814967" cy="7259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產品發想</a:t>
          </a:r>
          <a:r>
            <a:rPr lang="en-US" altLang="zh-TW" sz="1600" kern="1200" dirty="0" smtClean="0"/>
            <a:t>/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概念</a:t>
          </a:r>
          <a:endParaRPr lang="zh-TW" altLang="en-US" sz="1600" kern="1200" dirty="0"/>
        </a:p>
      </dsp:txBody>
      <dsp:txXfrm>
        <a:off x="365032" y="580998"/>
        <a:ext cx="1088981" cy="725986"/>
      </dsp:txXfrm>
    </dsp:sp>
    <dsp:sp modelId="{68DA4443-9EEF-4CEE-9F1F-386C3F957DE9}">
      <dsp:nvSpPr>
        <dsp:cNvPr id="0" name=""/>
        <dsp:cNvSpPr/>
      </dsp:nvSpPr>
      <dsp:spPr>
        <a:xfrm>
          <a:off x="1635509" y="580998"/>
          <a:ext cx="1814967" cy="7259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市場可行性評估</a:t>
          </a:r>
          <a:endParaRPr lang="zh-TW" altLang="en-US" sz="1600" kern="1200" dirty="0"/>
        </a:p>
      </dsp:txBody>
      <dsp:txXfrm>
        <a:off x="1998502" y="580998"/>
        <a:ext cx="1088981" cy="725986"/>
      </dsp:txXfrm>
    </dsp:sp>
    <dsp:sp modelId="{279664B7-B8FC-4A55-9952-00435680A9F0}">
      <dsp:nvSpPr>
        <dsp:cNvPr id="0" name=""/>
        <dsp:cNvSpPr/>
      </dsp:nvSpPr>
      <dsp:spPr>
        <a:xfrm>
          <a:off x="3268980" y="580998"/>
          <a:ext cx="1814967" cy="7259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臨床前試驗</a:t>
          </a:r>
          <a:r>
            <a:rPr lang="en-US" altLang="zh-TW" sz="1600" kern="1200" dirty="0" smtClean="0"/>
            <a:t>/</a:t>
          </a:r>
          <a:r>
            <a:rPr lang="zh-TW" altLang="en-US" sz="1600" kern="1200" dirty="0" smtClean="0"/>
            <a:t>臨床試驗</a:t>
          </a:r>
          <a:endParaRPr lang="zh-TW" altLang="en-US" sz="1600" kern="1200" dirty="0"/>
        </a:p>
      </dsp:txBody>
      <dsp:txXfrm>
        <a:off x="3631973" y="580998"/>
        <a:ext cx="1088981" cy="725986"/>
      </dsp:txXfrm>
    </dsp:sp>
    <dsp:sp modelId="{6944D3DA-965C-4580-866D-A7150AF6518C}">
      <dsp:nvSpPr>
        <dsp:cNvPr id="0" name=""/>
        <dsp:cNvSpPr/>
      </dsp:nvSpPr>
      <dsp:spPr>
        <a:xfrm>
          <a:off x="4902450" y="580998"/>
          <a:ext cx="1814967" cy="7259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製造</a:t>
          </a:r>
          <a:r>
            <a:rPr lang="en-US" altLang="zh-TW" sz="1600" kern="1200" dirty="0" smtClean="0"/>
            <a:t>/</a:t>
          </a:r>
          <a:r>
            <a:rPr lang="zh-TW" altLang="en-US" sz="1600" kern="1200" dirty="0" smtClean="0"/>
            <a:t>上市前</a:t>
          </a:r>
          <a:endParaRPr lang="zh-TW" altLang="en-US" sz="1600" kern="1200" dirty="0"/>
        </a:p>
      </dsp:txBody>
      <dsp:txXfrm>
        <a:off x="5265443" y="580998"/>
        <a:ext cx="1088981" cy="725986"/>
      </dsp:txXfrm>
    </dsp:sp>
    <dsp:sp modelId="{C3CBCB06-0D06-4E68-90AB-D7F0E31104ED}">
      <dsp:nvSpPr>
        <dsp:cNvPr id="0" name=""/>
        <dsp:cNvSpPr/>
      </dsp:nvSpPr>
      <dsp:spPr>
        <a:xfrm>
          <a:off x="6535921" y="580998"/>
          <a:ext cx="1814967" cy="72598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/>
            <a:t>上市後監控</a:t>
          </a:r>
          <a:r>
            <a:rPr lang="en-US" altLang="zh-TW" sz="1600" kern="1200" dirty="0" smtClean="0"/>
            <a:t>/</a:t>
          </a:r>
          <a:r>
            <a:rPr lang="zh-TW" altLang="en-US" sz="1600" kern="1200" dirty="0" smtClean="0"/>
            <a:t>推廣行銷</a:t>
          </a:r>
          <a:endParaRPr lang="zh-TW" altLang="en-US" sz="1600" kern="1200" dirty="0"/>
        </a:p>
      </dsp:txBody>
      <dsp:txXfrm>
        <a:off x="6898914" y="580998"/>
        <a:ext cx="1088981" cy="7259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2A411-0C71-8D40-A22A-399B5FC041B2}">
      <dsp:nvSpPr>
        <dsp:cNvPr id="0" name=""/>
        <dsp:cNvSpPr/>
      </dsp:nvSpPr>
      <dsp:spPr>
        <a:xfrm>
          <a:off x="3556027" y="1269"/>
          <a:ext cx="1672920" cy="1672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整體環境因子（政策</a:t>
          </a:r>
          <a:r>
            <a:rPr lang="zh-TW" altLang="en-US" sz="2000" kern="1200" dirty="0" smtClean="0">
              <a:latin typeface="新細明體"/>
              <a:ea typeface="新細明體"/>
              <a:cs typeface="Times New Roman" panose="02020603050405020304" pitchFamily="18" charset="0"/>
            </a:rPr>
            <a:t>、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經濟</a:t>
          </a:r>
          <a:r>
            <a:rPr lang="zh-TW" altLang="en-US" sz="2000" kern="1200" dirty="0" smtClean="0">
              <a:latin typeface="新細明體"/>
              <a:ea typeface="新細明體"/>
              <a:cs typeface="Times New Roman" panose="02020603050405020304" pitchFamily="18" charset="0"/>
            </a:rPr>
            <a:t>、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需求）</a:t>
          </a:r>
          <a:endParaRPr lang="zh-TW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020" y="246262"/>
        <a:ext cx="1182934" cy="1182934"/>
      </dsp:txXfrm>
    </dsp:sp>
    <dsp:sp modelId="{DD21AEE9-8E8C-634A-9351-85226084C0C6}">
      <dsp:nvSpPr>
        <dsp:cNvPr id="0" name=""/>
        <dsp:cNvSpPr/>
      </dsp:nvSpPr>
      <dsp:spPr>
        <a:xfrm rot="2700000">
          <a:off x="5049425" y="1434950"/>
          <a:ext cx="445175" cy="5646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5068983" y="1500654"/>
        <a:ext cx="311623" cy="338766"/>
      </dsp:txXfrm>
    </dsp:sp>
    <dsp:sp modelId="{2F6FFDB7-E04F-3B45-94DD-6D556EE9DD40}">
      <dsp:nvSpPr>
        <dsp:cNvPr id="0" name=""/>
        <dsp:cNvSpPr/>
      </dsp:nvSpPr>
      <dsp:spPr>
        <a:xfrm>
          <a:off x="5332897" y="1778139"/>
          <a:ext cx="1672920" cy="1672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Payer </a:t>
          </a:r>
          <a:endParaRPr lang="zh-TW" alt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保險公司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健保</a:t>
          </a:r>
          <a:endParaRPr lang="zh-TW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7890" y="2023132"/>
        <a:ext cx="1182934" cy="1182934"/>
      </dsp:txXfrm>
    </dsp:sp>
    <dsp:sp modelId="{A3329FA1-7EE9-EF47-AB58-D37C62A9C25D}">
      <dsp:nvSpPr>
        <dsp:cNvPr id="0" name=""/>
        <dsp:cNvSpPr/>
      </dsp:nvSpPr>
      <dsp:spPr>
        <a:xfrm rot="8100000">
          <a:off x="5067243" y="3211820"/>
          <a:ext cx="445175" cy="5646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10800000">
        <a:off x="5181237" y="3277524"/>
        <a:ext cx="311623" cy="338766"/>
      </dsp:txXfrm>
    </dsp:sp>
    <dsp:sp modelId="{FFA4B3C6-64C7-C44E-99FB-21456BF487DF}">
      <dsp:nvSpPr>
        <dsp:cNvPr id="0" name=""/>
        <dsp:cNvSpPr/>
      </dsp:nvSpPr>
      <dsp:spPr>
        <a:xfrm>
          <a:off x="3556027" y="3555010"/>
          <a:ext cx="1672920" cy="1672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Provider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醫療院所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醫生</a:t>
          </a:r>
          <a:endParaRPr lang="zh-TW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01020" y="3800003"/>
        <a:ext cx="1182934" cy="1182934"/>
      </dsp:txXfrm>
    </dsp:sp>
    <dsp:sp modelId="{F456B09A-4E7A-634C-BD9C-7E7C6F0A1FC6}">
      <dsp:nvSpPr>
        <dsp:cNvPr id="0" name=""/>
        <dsp:cNvSpPr/>
      </dsp:nvSpPr>
      <dsp:spPr>
        <a:xfrm rot="13500000">
          <a:off x="3290373" y="3229638"/>
          <a:ext cx="445175" cy="5646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10800000">
        <a:off x="3404367" y="3389778"/>
        <a:ext cx="311623" cy="338766"/>
      </dsp:txXfrm>
    </dsp:sp>
    <dsp:sp modelId="{8C67230E-67BC-824E-ADD2-FED8B358C7F0}">
      <dsp:nvSpPr>
        <dsp:cNvPr id="0" name=""/>
        <dsp:cNvSpPr/>
      </dsp:nvSpPr>
      <dsp:spPr>
        <a:xfrm>
          <a:off x="1779157" y="1778139"/>
          <a:ext cx="1672920" cy="16729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Consumer</a:t>
          </a:r>
          <a:endParaRPr lang="zh-TW" altLang="en-US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使用者</a:t>
          </a:r>
          <a:r>
            <a:rPr lang="en-US" altLang="zh-TW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zh-TW" alt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患者</a:t>
          </a:r>
          <a:endParaRPr lang="zh-TW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24150" y="2023132"/>
        <a:ext cx="1182934" cy="1182934"/>
      </dsp:txXfrm>
    </dsp:sp>
    <dsp:sp modelId="{3E36D189-986C-3641-B549-A16A3DBFC608}">
      <dsp:nvSpPr>
        <dsp:cNvPr id="0" name=""/>
        <dsp:cNvSpPr/>
      </dsp:nvSpPr>
      <dsp:spPr>
        <a:xfrm rot="18900000">
          <a:off x="3272555" y="1452768"/>
          <a:ext cx="445175" cy="5646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292113" y="1612908"/>
        <a:ext cx="311623" cy="3387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DFBFA-9CFC-DE41-80A9-C66369F2C6D8}">
      <dsp:nvSpPr>
        <dsp:cNvPr id="0" name=""/>
        <dsp:cNvSpPr/>
      </dsp:nvSpPr>
      <dsp:spPr>
        <a:xfrm>
          <a:off x="3889885" y="3383363"/>
          <a:ext cx="296864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72921" y="45720"/>
              </a:lnTo>
              <a:lnTo>
                <a:pt x="2772921" y="48263"/>
              </a:lnTo>
              <a:lnTo>
                <a:pt x="2968647" y="48263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4D7C5-D139-1A4C-BB29-7FF93ADC3DDA}">
      <dsp:nvSpPr>
        <dsp:cNvPr id="0" name=""/>
        <dsp:cNvSpPr/>
      </dsp:nvSpPr>
      <dsp:spPr>
        <a:xfrm>
          <a:off x="1516263" y="2509373"/>
          <a:ext cx="416366" cy="91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0641" y="0"/>
              </a:lnTo>
              <a:lnTo>
                <a:pt x="220641" y="919709"/>
              </a:lnTo>
              <a:lnTo>
                <a:pt x="416366" y="91970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33856-E522-B344-AFA0-F39E076E9010}">
      <dsp:nvSpPr>
        <dsp:cNvPr id="0" name=""/>
        <dsp:cNvSpPr/>
      </dsp:nvSpPr>
      <dsp:spPr>
        <a:xfrm>
          <a:off x="3864969" y="1966235"/>
          <a:ext cx="1516579" cy="122328"/>
        </a:xfrm>
        <a:custGeom>
          <a:avLst/>
          <a:gdLst/>
          <a:ahLst/>
          <a:cxnLst/>
          <a:rect l="0" t="0" r="0" b="0"/>
          <a:pathLst>
            <a:path>
              <a:moveTo>
                <a:pt x="0" y="122328"/>
              </a:moveTo>
              <a:lnTo>
                <a:pt x="1516579" y="122328"/>
              </a:lnTo>
              <a:lnTo>
                <a:pt x="1516579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483E6-61EF-CC42-B912-5DEA117FBA9D}">
      <dsp:nvSpPr>
        <dsp:cNvPr id="0" name=""/>
        <dsp:cNvSpPr/>
      </dsp:nvSpPr>
      <dsp:spPr>
        <a:xfrm>
          <a:off x="3864969" y="2042843"/>
          <a:ext cx="303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033158" y="4572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DF8F4-2BD4-AC4B-B936-5E013DBC1CB0}">
      <dsp:nvSpPr>
        <dsp:cNvPr id="0" name=""/>
        <dsp:cNvSpPr/>
      </dsp:nvSpPr>
      <dsp:spPr>
        <a:xfrm>
          <a:off x="1516263" y="2088563"/>
          <a:ext cx="391451" cy="420809"/>
        </a:xfrm>
        <a:custGeom>
          <a:avLst/>
          <a:gdLst/>
          <a:ahLst/>
          <a:cxnLst/>
          <a:rect l="0" t="0" r="0" b="0"/>
          <a:pathLst>
            <a:path>
              <a:moveTo>
                <a:pt x="0" y="420809"/>
              </a:moveTo>
              <a:lnTo>
                <a:pt x="195725" y="420809"/>
              </a:lnTo>
              <a:lnTo>
                <a:pt x="195725" y="0"/>
              </a:lnTo>
              <a:lnTo>
                <a:pt x="391451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C9A64-4079-054F-BA82-FBED12CFABB8}">
      <dsp:nvSpPr>
        <dsp:cNvPr id="0" name=""/>
        <dsp:cNvSpPr/>
      </dsp:nvSpPr>
      <dsp:spPr>
        <a:xfrm>
          <a:off x="3089" y="1856502"/>
          <a:ext cx="1513173" cy="130574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廠商</a:t>
          </a:r>
          <a:endParaRPr lang="zh-TW" altLang="en-US" sz="3100" kern="1200" dirty="0"/>
        </a:p>
      </dsp:txBody>
      <dsp:txXfrm>
        <a:off x="3089" y="1856502"/>
        <a:ext cx="1513173" cy="1305742"/>
      </dsp:txXfrm>
    </dsp:sp>
    <dsp:sp modelId="{83ED5E1F-75FF-9949-99FD-B94CEDA4D0FA}">
      <dsp:nvSpPr>
        <dsp:cNvPr id="0" name=""/>
        <dsp:cNvSpPr/>
      </dsp:nvSpPr>
      <dsp:spPr>
        <a:xfrm>
          <a:off x="1907714" y="1608916"/>
          <a:ext cx="1957255" cy="9592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醫院院所</a:t>
          </a:r>
          <a:endParaRPr lang="zh-TW" altLang="en-US" sz="3100" kern="1200" dirty="0"/>
        </a:p>
      </dsp:txBody>
      <dsp:txXfrm>
        <a:off x="1907714" y="1608916"/>
        <a:ext cx="1957255" cy="959295"/>
      </dsp:txXfrm>
    </dsp:sp>
    <dsp:sp modelId="{7B26FC98-D5E1-7D4A-8942-7EA942975C23}">
      <dsp:nvSpPr>
        <dsp:cNvPr id="0" name=""/>
        <dsp:cNvSpPr/>
      </dsp:nvSpPr>
      <dsp:spPr>
        <a:xfrm>
          <a:off x="6898128" y="1797371"/>
          <a:ext cx="1957255" cy="58238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病患</a:t>
          </a:r>
          <a:endParaRPr lang="en-US" altLang="zh-TW" sz="3100" kern="1200" dirty="0" smtClean="0"/>
        </a:p>
      </dsp:txBody>
      <dsp:txXfrm>
        <a:off x="6898128" y="1797371"/>
        <a:ext cx="1957255" cy="582385"/>
      </dsp:txXfrm>
    </dsp:sp>
    <dsp:sp modelId="{156D00EF-3D65-F04D-B1F7-8AFE98FF3BFE}">
      <dsp:nvSpPr>
        <dsp:cNvPr id="0" name=""/>
        <dsp:cNvSpPr/>
      </dsp:nvSpPr>
      <dsp:spPr>
        <a:xfrm>
          <a:off x="4256420" y="1126672"/>
          <a:ext cx="2250256" cy="8395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健保或保險</a:t>
          </a:r>
          <a:endParaRPr lang="en-US" altLang="zh-TW" sz="3100" kern="1200" dirty="0" smtClean="0"/>
        </a:p>
      </dsp:txBody>
      <dsp:txXfrm>
        <a:off x="4256420" y="1126672"/>
        <a:ext cx="2250256" cy="839562"/>
      </dsp:txXfrm>
    </dsp:sp>
    <dsp:sp modelId="{26F92882-825C-C64B-B0B8-D89BF2054D26}">
      <dsp:nvSpPr>
        <dsp:cNvPr id="0" name=""/>
        <dsp:cNvSpPr/>
      </dsp:nvSpPr>
      <dsp:spPr>
        <a:xfrm>
          <a:off x="1932630" y="3130601"/>
          <a:ext cx="1957255" cy="5969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通路商</a:t>
          </a:r>
          <a:endParaRPr lang="zh-TW" altLang="en-US" sz="3100" kern="1200" dirty="0"/>
        </a:p>
      </dsp:txBody>
      <dsp:txXfrm>
        <a:off x="1932630" y="3130601"/>
        <a:ext cx="1957255" cy="596962"/>
      </dsp:txXfrm>
    </dsp:sp>
    <dsp:sp modelId="{F39C71B6-6165-3046-B6A3-69B0CEE3ACFD}">
      <dsp:nvSpPr>
        <dsp:cNvPr id="0" name=""/>
        <dsp:cNvSpPr/>
      </dsp:nvSpPr>
      <dsp:spPr>
        <a:xfrm>
          <a:off x="6858532" y="3168350"/>
          <a:ext cx="1957255" cy="52655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/>
            <a:t>消費者</a:t>
          </a:r>
          <a:endParaRPr lang="en-US" altLang="zh-TW" sz="3100" kern="1200" dirty="0" smtClean="0"/>
        </a:p>
      </dsp:txBody>
      <dsp:txXfrm>
        <a:off x="6858532" y="3168350"/>
        <a:ext cx="1957255" cy="526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A218C-5243-481E-A909-DA4B695D8BF0}">
      <dsp:nvSpPr>
        <dsp:cNvPr id="0" name=""/>
        <dsp:cNvSpPr/>
      </dsp:nvSpPr>
      <dsp:spPr>
        <a:xfrm>
          <a:off x="4895698" y="3622879"/>
          <a:ext cx="4191104" cy="24906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因應</a:t>
          </a:r>
          <a:r>
            <a:rPr lang="zh-TW" altLang="en-US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全球經貿趨勢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，醫療器材市場型態已邁向</a:t>
          </a:r>
          <a:r>
            <a:rPr lang="zh-TW" altLang="en-US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國際市場競爭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亞太國家均積極建立</a:t>
          </a:r>
          <a:r>
            <a:rPr lang="zh-TW" altLang="en-US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區域聯盟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4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東南亞國協（</a:t>
          </a:r>
          <a:r>
            <a:rPr lang="en-US" altLang="zh-TW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ASEAN</a:t>
          </a:r>
          <a:r>
            <a:rPr lang="zh-TW" altLang="en-US" sz="1400" b="1" u="sng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）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亦開始推動國際協和化法規。</a:t>
          </a:r>
          <a:endParaRPr lang="en-US" altLang="zh-TW" sz="14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i="0" kern="1200" smtClean="0"/>
            <a:t>台灣醫療器材產值占全球總產值比例不到</a:t>
          </a:r>
          <a:r>
            <a:rPr lang="en-US" altLang="zh-TW" sz="1400" b="0" i="0" kern="1200" smtClean="0"/>
            <a:t>1.5%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4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6207740" y="4300250"/>
        <a:ext cx="2824351" cy="1758558"/>
      </dsp:txXfrm>
    </dsp:sp>
    <dsp:sp modelId="{13A70193-61B8-4CC9-A4B8-8B0FFE90DDC4}">
      <dsp:nvSpPr>
        <dsp:cNvPr id="0" name=""/>
        <dsp:cNvSpPr/>
      </dsp:nvSpPr>
      <dsp:spPr>
        <a:xfrm>
          <a:off x="46686" y="3660491"/>
          <a:ext cx="4290508" cy="24258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i="0" kern="1200" dirty="0" smtClean="0">
              <a:latin typeface="Georgia" panose="02040502050405020303" pitchFamily="18" charset="0"/>
            </a:rPr>
            <a:t>全球醫療器材市場規模</a:t>
          </a:r>
          <a:r>
            <a:rPr lang="en-US" altLang="zh-TW" sz="1400" b="0" i="0" kern="1200" dirty="0" smtClean="0">
              <a:latin typeface="Georgia" panose="02040502050405020303" pitchFamily="18" charset="0"/>
            </a:rPr>
            <a:t>3,046</a:t>
          </a:r>
          <a:r>
            <a:rPr lang="zh-TW" altLang="en-US" sz="1400" b="0" i="0" kern="1200" dirty="0" smtClean="0">
              <a:latin typeface="Georgia" panose="02040502050405020303" pitchFamily="18" charset="0"/>
            </a:rPr>
            <a:t>億美元，預期</a:t>
          </a:r>
          <a:r>
            <a:rPr lang="en-US" altLang="zh-TW" sz="1400" b="0" i="0" kern="1200" dirty="0" smtClean="0">
              <a:latin typeface="Georgia" panose="02040502050405020303" pitchFamily="18" charset="0"/>
            </a:rPr>
            <a:t>2017</a:t>
          </a:r>
          <a:r>
            <a:rPr lang="zh-TW" altLang="en-US" sz="1400" b="0" i="0" kern="1200" dirty="0" smtClean="0">
              <a:latin typeface="Georgia" panose="02040502050405020303" pitchFamily="18" charset="0"/>
            </a:rPr>
            <a:t>年，可達</a:t>
          </a:r>
          <a:r>
            <a:rPr lang="en-US" altLang="zh-TW" sz="1400" b="0" i="0" kern="1200" dirty="0" smtClean="0">
              <a:latin typeface="Georgia" panose="02040502050405020303" pitchFamily="18" charset="0"/>
            </a:rPr>
            <a:t>4,297</a:t>
          </a:r>
          <a:r>
            <a:rPr lang="zh-TW" altLang="en-US" sz="1400" b="0" i="0" kern="1200" dirty="0" smtClean="0">
              <a:latin typeface="Georgia" panose="02040502050405020303" pitchFamily="18" charset="0"/>
            </a:rPr>
            <a:t>億美元，</a:t>
          </a:r>
          <a:r>
            <a:rPr lang="en-US" altLang="zh-TW" sz="1400" b="0" i="0" kern="1200" dirty="0" smtClean="0">
              <a:latin typeface="Georgia" panose="02040502050405020303" pitchFamily="18" charset="0"/>
            </a:rPr>
            <a:t>2012~2017</a:t>
          </a:r>
          <a:r>
            <a:rPr lang="zh-TW" altLang="en-US" sz="1400" b="0" i="0" kern="1200" dirty="0" smtClean="0">
              <a:latin typeface="Georgia" panose="02040502050405020303" pitchFamily="18" charset="0"/>
            </a:rPr>
            <a:t>年之複合成長率高達</a:t>
          </a:r>
          <a:r>
            <a:rPr lang="en-US" altLang="zh-TW" sz="1400" b="0" i="0" kern="1200" smtClean="0">
              <a:latin typeface="Georgia" panose="02040502050405020303" pitchFamily="18" charset="0"/>
            </a:rPr>
            <a:t>7.1</a:t>
          </a:r>
          <a:r>
            <a:rPr lang="zh-TW" altLang="en-US" sz="1400" b="0" i="0" kern="1200" smtClean="0">
              <a:latin typeface="Georgia" panose="02040502050405020303" pitchFamily="18" charset="0"/>
            </a:rPr>
            <a:t> </a:t>
          </a:r>
          <a:r>
            <a:rPr lang="en-US" altLang="zh-TW" sz="1400" b="0" i="0" kern="1200" smtClean="0">
              <a:latin typeface="Georgia" panose="02040502050405020303" pitchFamily="18" charset="0"/>
            </a:rPr>
            <a:t>%</a:t>
          </a: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i="0" kern="1200" dirty="0" smtClean="0"/>
            <a:t>國內長年有健保體系支撐</a:t>
          </a:r>
          <a:r>
            <a:rPr lang="zh-TW" altLang="en-US" sz="14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b="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我國高素質醫療環境及臨床試驗環境，</a:t>
          </a:r>
          <a:r>
            <a:rPr lang="en-US" altLang="zh-TW" sz="1400" b="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ICT</a:t>
          </a:r>
          <a:r>
            <a:rPr lang="zh-TW" altLang="en-US" sz="1400" b="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及半導體業為世界首屈。</a:t>
          </a:r>
          <a:endParaRPr lang="en-US" altLang="zh-TW" sz="1400" b="0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全球老齡化。</a:t>
          </a:r>
          <a:endParaRPr lang="en-US" altLang="zh-TW" sz="1400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99974" y="4320236"/>
        <a:ext cx="2896779" cy="1712796"/>
      </dsp:txXfrm>
    </dsp:sp>
    <dsp:sp modelId="{03AC20F3-A786-4606-99F1-5D4BF871ABD8}">
      <dsp:nvSpPr>
        <dsp:cNvPr id="0" name=""/>
        <dsp:cNvSpPr/>
      </dsp:nvSpPr>
      <dsp:spPr>
        <a:xfrm>
          <a:off x="5329337" y="-358086"/>
          <a:ext cx="3761427" cy="26995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國內產業經濟規模小。</a:t>
          </a:r>
          <a:endParaRPr lang="zh-TW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醫材市場受 全球景氣影響變化較大</a:t>
          </a:r>
          <a:r>
            <a:rPr lang="zh-TW" altLang="en-US" sz="16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，影響研發投資。</a:t>
          </a:r>
          <a:endParaRPr lang="zh-TW" altLang="en-US" sz="1600" kern="1200" dirty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品牌接受程度不及歐美。</a:t>
          </a:r>
          <a:endParaRPr lang="zh-TW" altLang="en-US" sz="1600" kern="1200" dirty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6517065" y="-298786"/>
        <a:ext cx="2514399" cy="1906056"/>
      </dsp:txXfrm>
    </dsp:sp>
    <dsp:sp modelId="{20C40872-7D6B-4BEE-BBB8-A646CBD650E4}">
      <dsp:nvSpPr>
        <dsp:cNvPr id="0" name=""/>
        <dsp:cNvSpPr/>
      </dsp:nvSpPr>
      <dsp:spPr>
        <a:xfrm>
          <a:off x="54272" y="-325425"/>
          <a:ext cx="4268117" cy="26342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1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全球高齡化社會、新興市場中產階級之所得增加</a:t>
          </a:r>
          <a:r>
            <a:rPr lang="zh-TW" altLang="en-US" sz="150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，醫材</a:t>
          </a:r>
          <a:r>
            <a:rPr lang="zh-TW" altLang="en-US" sz="1500" b="1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市場需求高</a:t>
          </a:r>
          <a:r>
            <a:rPr lang="zh-TW" altLang="en-US" sz="150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zh-TW" altLang="en-US" sz="1500" u="none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u="none" kern="1200" dirty="0" smtClean="0">
              <a:latin typeface="Georgia" panose="02040502050405020303" pitchFamily="18" charset="0"/>
              <a:ea typeface="標楷體" panose="03000509000000000000" pitchFamily="65" charset="-120"/>
              <a:cs typeface="Arial" pitchFamily="34" charset="0"/>
            </a:rPr>
            <a:t>我國醫材產業產值</a:t>
          </a:r>
          <a:r>
            <a:rPr lang="en-US" altLang="zh-TW" sz="1500" u="none" kern="1200" dirty="0" smtClean="0">
              <a:latin typeface="Georgia" panose="02040502050405020303" pitchFamily="18" charset="0"/>
              <a:ea typeface="標楷體" panose="03000509000000000000" pitchFamily="65" charset="-120"/>
              <a:cs typeface="Arial" pitchFamily="34" charset="0"/>
            </a:rPr>
            <a:t>:</a:t>
          </a:r>
          <a:r>
            <a:rPr lang="en-US" sz="1500" u="none" kern="1200" dirty="0" smtClean="0">
              <a:latin typeface="Georgia" panose="02040502050405020303" pitchFamily="18" charset="0"/>
            </a:rPr>
            <a:t>2008</a:t>
          </a:r>
          <a:r>
            <a:rPr lang="zh-TW" sz="1500" u="none" kern="1200" dirty="0" smtClean="0">
              <a:latin typeface="Georgia" panose="02040502050405020303" pitchFamily="18" charset="0"/>
            </a:rPr>
            <a:t>年新台幣</a:t>
          </a:r>
          <a:r>
            <a:rPr lang="en-US" sz="1500" u="none" kern="1200" dirty="0" smtClean="0">
              <a:latin typeface="Georgia" panose="02040502050405020303" pitchFamily="18" charset="0"/>
            </a:rPr>
            <a:t>535</a:t>
          </a:r>
          <a:r>
            <a:rPr lang="zh-TW" sz="1500" u="none" kern="1200" dirty="0" smtClean="0">
              <a:latin typeface="Georgia" panose="02040502050405020303" pitchFamily="18" charset="0"/>
            </a:rPr>
            <a:t>億</a:t>
          </a:r>
          <a:r>
            <a:rPr lang="en-US" altLang="zh-TW" sz="1500" u="none" kern="1200" dirty="0" smtClean="0">
              <a:latin typeface="Georgia" panose="02040502050405020303" pitchFamily="18" charset="0"/>
            </a:rPr>
            <a:t>(2008)</a:t>
          </a:r>
          <a:r>
            <a:rPr lang="zh-TW" sz="1500" u="none" kern="1200" dirty="0" smtClean="0">
              <a:latin typeface="Georgia" panose="02040502050405020303" pitchFamily="18" charset="0"/>
            </a:rPr>
            <a:t>成長至新台幣</a:t>
          </a:r>
          <a:r>
            <a:rPr lang="en-US" sz="1500" u="none" kern="1200" dirty="0" smtClean="0">
              <a:latin typeface="Georgia" panose="02040502050405020303" pitchFamily="18" charset="0"/>
            </a:rPr>
            <a:t>814</a:t>
          </a:r>
          <a:r>
            <a:rPr lang="zh-TW" sz="1500" u="none" kern="1200" dirty="0" smtClean="0">
              <a:latin typeface="Georgia" panose="02040502050405020303" pitchFamily="18" charset="0"/>
            </a:rPr>
            <a:t>億元</a:t>
          </a:r>
          <a:r>
            <a:rPr lang="en-US" altLang="zh-TW" sz="1500" u="none" kern="1200" dirty="0" smtClean="0">
              <a:latin typeface="Georgia" panose="02040502050405020303" pitchFamily="18" charset="0"/>
            </a:rPr>
            <a:t>(2013)</a:t>
          </a:r>
          <a:r>
            <a:rPr lang="zh-TW" sz="1500" u="none" kern="1200" dirty="0" smtClean="0">
              <a:latin typeface="Georgia" panose="02040502050405020303" pitchFamily="18" charset="0"/>
            </a:rPr>
            <a:t>，每年約</a:t>
          </a:r>
          <a:r>
            <a:rPr lang="en-US" sz="1500" u="none" kern="1200" dirty="0" smtClean="0">
              <a:latin typeface="Georgia" panose="02040502050405020303" pitchFamily="18" charset="0"/>
            </a:rPr>
            <a:t>7.0 %</a:t>
          </a:r>
          <a:r>
            <a:rPr lang="zh-TW" sz="1500" u="none" kern="1200" dirty="0" smtClean="0">
              <a:latin typeface="Georgia" panose="02040502050405020303" pitchFamily="18" charset="0"/>
            </a:rPr>
            <a:t>的成長</a:t>
          </a:r>
          <a:r>
            <a:rPr lang="en-US" altLang="zh-TW" sz="150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)</a:t>
          </a:r>
          <a:r>
            <a:rPr lang="zh-TW" altLang="en-US" sz="150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。</a:t>
          </a:r>
          <a:endParaRPr lang="en-US" altLang="zh-TW" sz="1500" u="none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b="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政策加持</a:t>
          </a:r>
          <a:r>
            <a:rPr lang="zh-TW" altLang="en-US" sz="1500" b="0" u="none" kern="1200" dirty="0" smtClean="0">
              <a:latin typeface="新細明體"/>
              <a:ea typeface="新細明體"/>
              <a:cs typeface="Arial" pitchFamily="34" charset="0"/>
            </a:rPr>
            <a:t>，</a:t>
          </a:r>
          <a:r>
            <a:rPr lang="zh-TW" altLang="en-US" sz="1500" b="0" u="none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營業額倍增動能十足。</a:t>
          </a:r>
          <a:endParaRPr lang="en-US" altLang="zh-TW" sz="1500" b="0" u="none" kern="1200" dirty="0" smtClean="0">
            <a:latin typeface="Times New Roman" panose="02020603050405020304" pitchFamily="18" charset="0"/>
            <a:ea typeface="標楷體" panose="03000509000000000000" pitchFamily="65" charset="-120"/>
            <a:cs typeface="Arial" pitchFamily="34" charset="0"/>
          </a:endParaRPr>
        </a:p>
      </dsp:txBody>
      <dsp:txXfrm>
        <a:off x="112137" y="-267560"/>
        <a:ext cx="2871952" cy="1859934"/>
      </dsp:txXfrm>
    </dsp:sp>
    <dsp:sp modelId="{8F7B703E-0B93-4283-9F43-B8DDF1CDCD17}">
      <dsp:nvSpPr>
        <dsp:cNvPr id="0" name=""/>
        <dsp:cNvSpPr/>
      </dsp:nvSpPr>
      <dsp:spPr>
        <a:xfrm>
          <a:off x="2097432" y="351492"/>
          <a:ext cx="2471743" cy="2471743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Times New Roman" panose="02020603050405020304" pitchFamily="18" charset="0"/>
              <a:ea typeface="標楷體" panose="03000509000000000000" pitchFamily="65" charset="-120"/>
            </a:rPr>
            <a:t>優勢</a:t>
          </a:r>
          <a:r>
            <a:rPr lang="en-US" altLang="zh-TW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S</a:t>
          </a:r>
          <a:r>
            <a:rPr lang="en-US" altLang="zh-TW" sz="22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trength</a:t>
          </a:r>
          <a:endParaRPr lang="zh-TW" altLang="en-US" sz="2200" kern="1200" dirty="0"/>
        </a:p>
      </dsp:txBody>
      <dsp:txXfrm>
        <a:off x="2821389" y="1075449"/>
        <a:ext cx="1747786" cy="1747786"/>
      </dsp:txXfrm>
    </dsp:sp>
    <dsp:sp modelId="{D28EBAC7-849D-4468-BBF3-1948E3C304EF}">
      <dsp:nvSpPr>
        <dsp:cNvPr id="0" name=""/>
        <dsp:cNvSpPr/>
      </dsp:nvSpPr>
      <dsp:spPr>
        <a:xfrm rot="5400000">
          <a:off x="4683344" y="351492"/>
          <a:ext cx="2471743" cy="2471743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smtClean="0">
              <a:latin typeface="Times New Roman" panose="02020603050405020304" pitchFamily="18" charset="0"/>
              <a:ea typeface="標楷體" panose="03000509000000000000" pitchFamily="65" charset="-120"/>
            </a:rPr>
            <a:t>劣勢</a:t>
          </a:r>
          <a:r>
            <a:rPr lang="en-US" altLang="zh-TW" sz="20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W</a:t>
          </a:r>
          <a:r>
            <a:rPr lang="en-US" altLang="zh-TW" sz="20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eakness</a:t>
          </a:r>
          <a:endParaRPr lang="zh-TW" altLang="en-US" sz="2000" kern="1200" dirty="0"/>
        </a:p>
      </dsp:txBody>
      <dsp:txXfrm rot="-5400000">
        <a:off x="4683344" y="1075449"/>
        <a:ext cx="1747786" cy="1747786"/>
      </dsp:txXfrm>
    </dsp:sp>
    <dsp:sp modelId="{C155961A-64A4-452A-A813-03DA13B3B3CE}">
      <dsp:nvSpPr>
        <dsp:cNvPr id="0" name=""/>
        <dsp:cNvSpPr/>
      </dsp:nvSpPr>
      <dsp:spPr>
        <a:xfrm rot="10800000">
          <a:off x="4683344" y="2937404"/>
          <a:ext cx="2471743" cy="2471743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latin typeface="Times New Roman" panose="02020603050405020304" pitchFamily="18" charset="0"/>
              <a:ea typeface="標楷體" panose="03000509000000000000" pitchFamily="65" charset="-120"/>
            </a:rPr>
            <a:t>威脅</a:t>
          </a:r>
          <a:endParaRPr lang="en-US" altLang="zh-TW" sz="2200" b="1" kern="1200" dirty="0" smtClean="0">
            <a:latin typeface="Times New Roman" panose="02020603050405020304" pitchFamily="18" charset="0"/>
            <a:ea typeface="標楷體" panose="03000509000000000000" pitchFamily="65" charset="-12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T</a:t>
          </a:r>
          <a:r>
            <a:rPr lang="en-US" altLang="zh-TW" sz="2200" kern="1200" dirty="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hreat</a:t>
          </a:r>
          <a:endParaRPr lang="zh-TW" altLang="en-US" sz="2200" kern="1200" dirty="0"/>
        </a:p>
      </dsp:txBody>
      <dsp:txXfrm rot="10800000">
        <a:off x="4683344" y="2937404"/>
        <a:ext cx="1747786" cy="1747786"/>
      </dsp:txXfrm>
    </dsp:sp>
    <dsp:sp modelId="{E7FB23E4-DD59-4C46-9AA0-48B60ABF2F13}">
      <dsp:nvSpPr>
        <dsp:cNvPr id="0" name=""/>
        <dsp:cNvSpPr/>
      </dsp:nvSpPr>
      <dsp:spPr>
        <a:xfrm rot="16200000">
          <a:off x="2097432" y="2937404"/>
          <a:ext cx="2471743" cy="2471743"/>
        </a:xfrm>
        <a:prstGeom prst="pieWedg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smtClean="0">
              <a:latin typeface="Times New Roman" panose="02020603050405020304" pitchFamily="18" charset="0"/>
              <a:ea typeface="標楷體" panose="03000509000000000000" pitchFamily="65" charset="-120"/>
            </a:rPr>
            <a:t>機會</a:t>
          </a:r>
          <a:r>
            <a:rPr lang="en-US" altLang="zh-TW" sz="22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O</a:t>
          </a:r>
          <a:r>
            <a:rPr lang="en-US" altLang="zh-TW" sz="2200" kern="1200" smtClean="0">
              <a:latin typeface="Times New Roman" panose="02020603050405020304" pitchFamily="18" charset="0"/>
              <a:ea typeface="標楷體" panose="03000509000000000000" pitchFamily="65" charset="-120"/>
              <a:cs typeface="Arial" pitchFamily="34" charset="0"/>
            </a:rPr>
            <a:t>pportunity</a:t>
          </a:r>
          <a:endParaRPr lang="zh-TW" altLang="en-US" sz="2200" kern="1200" dirty="0"/>
        </a:p>
      </dsp:txBody>
      <dsp:txXfrm rot="5400000">
        <a:off x="2821389" y="2937404"/>
        <a:ext cx="1747786" cy="1747786"/>
      </dsp:txXfrm>
    </dsp:sp>
    <dsp:sp modelId="{2F5D2706-65BE-4088-B472-DEF46976A2BA}">
      <dsp:nvSpPr>
        <dsp:cNvPr id="0" name=""/>
        <dsp:cNvSpPr/>
      </dsp:nvSpPr>
      <dsp:spPr>
        <a:xfrm>
          <a:off x="4199555" y="2366562"/>
          <a:ext cx="853408" cy="74209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3C4041-1D92-470A-8547-5BA410A2C98C}">
      <dsp:nvSpPr>
        <dsp:cNvPr id="0" name=""/>
        <dsp:cNvSpPr/>
      </dsp:nvSpPr>
      <dsp:spPr>
        <a:xfrm rot="10800000">
          <a:off x="4199555" y="2651983"/>
          <a:ext cx="853408" cy="74209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en-US" altLang="zh-TW" smtClean="0"/>
              <a:t>CONFIDENTIAL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2829F-6F58-D546-BC23-39F5FFB76CFC}" type="datetime1">
              <a:rPr kumimoji="1" lang="zh-TW" altLang="en-US" smtClean="0"/>
              <a:t>2016/11/14</a:t>
            </a:fld>
            <a:endParaRPr kumimoji="1"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kumimoji="1" lang="en-US" altLang="zh-TW" smtClean="0"/>
              <a:t>CONFIDENTIAL</a:t>
            </a:r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4CBB7-04AD-2C45-B27D-54780066E31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5017614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4B0E-0BE1-004E-9DCB-31D05B1760E9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506F-9BF4-441F-B6F7-B8BD0B5BE0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722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目前產品約有活性藥物成分（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API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）、具藥物釋放效果之醫材、骨科應用、心血管支架等，整體產品市場仍處於萌芽期。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650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相較於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2013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，輔助器具、骨科與植入物產品，以及牙科產品的占比都有增加，顯示隨著全球人口老化，而高齡化後伴隨的生理功能衰退，像是行動功能、聽覺功能、視覺功能、骨骼肌肉系統等逐漸退化，帶動相關如骨科醫材、植入物、牙科、行動輔具、助聽器、眼科設備等產品需求持續成長，值得持續追蹤與關注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32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52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844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然我國之醫療器材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設備廠商大都為中小企業，其所面臨困難為製造技術多屬居家用醫療器材及醫用耗材類產品、研發創新能量不足、缺乏國際行銷等，以致新產品開發速度緩慢及臨床需求無法落實於產業等問題，故需透過產、官、學、研、醫之資源整合，並以法規強化、驗證環境建構，跨領域人才培育及國際聯盟合作等策略作法，協助醫療電子產業異業整合、傳統產業轉型升級至醫療器材領域、醫材產業國際化推廣等，藉以提升整體醫療器材產業之競爭力。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270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決定主要作用模式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(PMOA)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後，才大致可決定主要審查單位是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CDRH(Center for Devices and Radiological Health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，負責醫療器材審查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，或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CDER (Center for Drug Evaluation and Research 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，負責藥品審查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或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CBER (Center for Biologics Evaluation &amp; Research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，負責生技產品審查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。例如一個生技產品加上醫療器材的複合產品，以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PMOA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判斷後，較傾向醫療器材，就會以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CDRH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負責主要的上市前審查，並會同</a:t>
            </a:r>
            <a:r>
              <a:rPr lang="en-US" altLang="zh-Han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CBER</a:t>
            </a:r>
            <a:r>
              <a:rPr lang="zh-Hant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進行合作審查。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34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分類後需遵守的法規也會隨之不同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6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 smtClean="0"/>
              <a:t>電極：醫材規範</a:t>
            </a:r>
            <a:endParaRPr kumimoji="1" lang="en-US" altLang="zh-TW" dirty="0" smtClean="0"/>
          </a:p>
          <a:p>
            <a:r>
              <a:rPr kumimoji="1" lang="zh-TW" altLang="en-US" dirty="0" smtClean="0"/>
              <a:t>類固醇：藥物規範</a:t>
            </a:r>
            <a:endParaRPr kumimoji="1" lang="en-US" altLang="zh-TW" dirty="0" smtClean="0"/>
          </a:p>
          <a:p>
            <a:r>
              <a:rPr lang="zh-Hant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導線尖端具備一個含有</a:t>
            </a:r>
            <a:r>
              <a:rPr lang="en-US" altLang="zh-Han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dexamethasone acetate </a:t>
            </a:r>
            <a:r>
              <a:rPr lang="zh-Hant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矽膠環的類固醇環圈。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正常心臟而言，心房與心室每一回收縮，都會有導電的心肌細胞興奮放電（見右圖）。在緊急情況下，節律器會發出電脈衝至心臟某些部位，以加速或協調放電頻率。現今的節律器已經縮至火柴盒大小，這有賴於電子零件及軟體的進步，也多虧刺激心臟的導線尖端具備了類固醇儲存槽。類固醇可降低植入時所引起的發炎反應，讓電極能更接近健康的心肌，因此可降低節律器所必須產生的電壓，儀器的組件也就可以做得更小。美國明尼亞波利市美敦力公司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Medtronic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）負責研究節律器的傑出科學家馬可維茲就說：「類固醇的使用是關鍵所在。」通常使用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6~10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年後，電池就會沒電，這時整個節律器除了導線以外都要更換，因為電池與節律器為一體成型，而且在舊機型的使用期間內，節律器的技術通常會有大幅的進展。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780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96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目前，主要的複合式醫材分為幾種大項：藥物塗佈支架、藥物塗佈電極、抗菌骨水泥、胰島素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pump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、含細胞敷材等。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zh-TW" dirty="0" smtClean="0"/>
          </a:p>
          <a:p>
            <a:r>
              <a:rPr kumimoji="1" lang="en-US" altLang="zh-TW" dirty="0" smtClean="0"/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塗藥支架於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年上市，在支架塗上抑制血管內壁增生的藥物，可使再狹窄率大幅降至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％以下，甚至連原先讓人頭痛的糖尿病體質、鈣化病灶、慢性完全阻塞或左主幹病變都有不錯的成效。因此，塗藥支架讓人期待將來可與繞道手術相比。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不過，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2006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慢性支架內栓塞問題逐漸曝光。藥物雖然可以抑制再狹窄，但也同時延長血管癒合的時間，讓血栓的問題從發生在初期轉變成長期性的問題。雖然後來發現並沒有比預期的嚴重，但是畢竟還是無法完全安心。因此，新一代塗藥支架藉由調整藥物的含量與釋放速率，希望可以在初期抑制增生與長期避免血栓兩者之間取得平衡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dirty="0" smtClean="0"/>
              <a:t>2.</a:t>
            </a:r>
            <a:r>
              <a:rPr kumimoji="1" lang="zh-TW" altLang="en-US" dirty="0" smtClean="0"/>
              <a:t>由於複合醫材可明顯提升原本醫療器材有效性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kumimoji="1" lang="zh-TW" altLang="en-US" dirty="0" smtClean="0"/>
              <a:t>因此更成為發展趨勢</a:t>
            </a:r>
            <a:r>
              <a:rPr lang="zh-TW" alt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TW" altLang="en-US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solidFill>
                  <a:schemeClr val="tx1"/>
                </a:solidFill>
              </a:rPr>
              <a:t>骨科植入物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:2014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年中國大陸骨科與植入物醫療器材市場規模約為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13.0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億美元，隨著人口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植入物醫療器材的年複合成長率可達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20.1%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 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年骨科與植入物市場約為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22.5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億美元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734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全產品生命週期（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TPLC, Total Product Life Cycle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）是一個概念框架，以評估產品或服務（醫療或其他）。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從零到有的開發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TPLC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將有助於引導以市場為導向的醫療器材產品，從概念，通過前期的市場開發管制，產品上市及使用，最後到報廢和產品規格的更換。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全產品生命週期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(TPLC)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的目的：使能產品開發加速創新、改進的規格特徵。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TPLC 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效果是最好的產品實現和利用適當的資訊技術，共享整個產品生命週期的所有階段溝通訊息。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TPLC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提供監管機構保證：高效，有效和可預測的產品開發的有利技術和創新，確保醫療器材的安全性。 </a:t>
            </a:r>
          </a:p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從產業的角度：</a:t>
            </a: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TPLC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管理是一個協調與合作的方法，使醫療器材製造商充分利用資訊科技，為更好地進行決策，從而產生更有效與安全的醫療器材，同時縮短創新設計開發週期。</a:t>
            </a: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3306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醫療電子產業技術輔導與推廣分項計畫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工研院</a:t>
            </a:r>
            <a:r>
              <a:rPr lang="en-US" altLang="zh-TW" dirty="0" smtClean="0"/>
              <a:t>)</a:t>
            </a:r>
            <a:r>
              <a:rPr lang="zh-TW" altLang="en-US" dirty="0" smtClean="0"/>
              <a:t>醫療電子產業技術輔導與推廣分項計畫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工研院</a:t>
            </a:r>
            <a:r>
              <a:rPr lang="en-US" altLang="zh-TW" dirty="0" smtClean="0"/>
              <a:t>) 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醫材產品技術輔導與推廣分項計畫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金屬中心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醫療器材法規輔導與人才培訓分項計畫</a:t>
            </a:r>
            <a:r>
              <a:rPr lang="en-US" altLang="zh-TW" dirty="0" smtClean="0"/>
              <a:t>(</a:t>
            </a:r>
            <a:r>
              <a:rPr lang="zh-TW" altLang="en-US" dirty="0" smtClean="0"/>
              <a:t>藥技中心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310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9506F-9BF4-441F-B6F7-B8BD0B5BE078}" type="slidenum">
              <a:rPr lang="zh-TW" altLang="en-US" smtClean="0"/>
              <a:t>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頁首版面配置區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7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7C8C6-F04C-405C-BB24-D77C9F25CE33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7649-716D-4FC2-AD49-ED50A4EAD2F0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59F5F-B362-447C-A12D-22683E95D0E6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007E9-3BA7-4824-9703-C21E4228A5B8}" type="datetime1">
              <a:rPr lang="zh-TW" altLang="en-US" smtClean="0"/>
              <a:t>2016/11/14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 smtClean="0"/>
              <a:t>CONFIDENTIAL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E1D-1E7C-4B29-A20A-53388A153F12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47A7-0A3D-44AC-8CAC-A9B548C19695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6893-8363-41A5-B96A-2C48585A14B1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B7A06-DD22-48A4-B1BE-8F0B5EDDCE75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4E67-C544-42CB-9CA5-E0BDCD24629D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593DC-DE22-4325-BEBF-9A4A5B2B8E4C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F02-4685-4190-A735-DC33320CF34F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76F6C2-4C29-4AEF-8CFB-2D5109EB1C4D}" type="datetime1">
              <a:rPr lang="zh-TW" altLang="en-US" smtClean="0"/>
              <a:t>2016/11/14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altLang="zh-TW" smtClean="0"/>
              <a:t>CONFIDENTIAL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675942"/>
            <a:ext cx="8820472" cy="147002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我國</a:t>
            </a:r>
            <a:r>
              <a:rPr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複合性醫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療器</a:t>
            </a:r>
            <a:r>
              <a:rPr lang="zh-TW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之發展與障礙</a:t>
            </a:r>
            <a: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solidFill>
                  <a:schemeClr val="tx1"/>
                </a:solidFill>
                <a:latin typeface="Georgia"/>
                <a:ea typeface="標楷體" panose="03000509000000000000" pitchFamily="65" charset="-120"/>
                <a:cs typeface="Georgia"/>
              </a:rPr>
              <a:t>The combination </a:t>
            </a:r>
            <a:r>
              <a:rPr lang="en-US" altLang="zh-TW" sz="3600" dirty="0">
                <a:solidFill>
                  <a:schemeClr val="tx1"/>
                </a:solidFill>
                <a:latin typeface="Georgia"/>
                <a:ea typeface="標楷體" panose="03000509000000000000" pitchFamily="65" charset="-120"/>
                <a:cs typeface="Georgia"/>
              </a:rPr>
              <a:t>of medical device </a:t>
            </a:r>
            <a:r>
              <a:rPr lang="en-US" altLang="zh-TW" sz="3600" dirty="0" smtClean="0">
                <a:solidFill>
                  <a:schemeClr val="tx1"/>
                </a:solidFill>
                <a:latin typeface="Georgia"/>
                <a:ea typeface="標楷體" panose="03000509000000000000" pitchFamily="65" charset="-120"/>
                <a:cs typeface="Georgia"/>
              </a:rPr>
              <a:t> development and impact  in Taiwan</a:t>
            </a:r>
            <a:endParaRPr lang="zh-TW" altLang="en-US" sz="3600" dirty="0">
              <a:solidFill>
                <a:schemeClr val="tx1"/>
              </a:solidFill>
              <a:latin typeface="Georgia"/>
              <a:ea typeface="標楷體" panose="03000509000000000000" pitchFamily="65" charset="-120"/>
              <a:cs typeface="Georgi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1" y="354356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林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峯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輝 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Georgia"/>
            </a:endParaRPr>
          </a:p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國家衛生研究院醫學工程及生醫奈米研究所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Georgia"/>
            </a:endParaRPr>
          </a:p>
          <a:p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台灣大學醫學工程學研究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Georgia"/>
              </a:rPr>
              <a:t>所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Georgia"/>
            </a:endParaRPr>
          </a:p>
          <a:p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Georgia"/>
            </a:endParaRPr>
          </a:p>
          <a:p>
            <a:endParaRPr lang="zh-TW" altLang="en-US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Georgi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324691" y="4725144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double@ntu.edu.tw</a:t>
            </a:r>
            <a:endParaRPr lang="en-US" altLang="zh-TW" dirty="0" smtClean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346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原則採美國之</a:t>
            </a:r>
            <a:r>
              <a:rPr lang="en-US" altLang="zh-TW" sz="3600" dirty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Primary Mode of Action</a:t>
            </a:r>
            <a:r>
              <a:rPr lang="zh-TW" altLang="zh-TW" sz="3600" dirty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來做未來所屬判定，即依主要機轉或原理達成療效的方式來做後續法規</a:t>
            </a:r>
            <a:r>
              <a:rPr lang="zh-TW" altLang="zh-TW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管理</a:t>
            </a:r>
            <a:r>
              <a:rPr lang="zh-TW" altLang="en-US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或</a:t>
            </a:r>
            <a:r>
              <a:rPr lang="zh-TW" altLang="zh-TW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列管。</a:t>
            </a:r>
            <a:endParaRPr lang="en-US" altLang="zh-TW" sz="3600" dirty="0" smtClean="0">
              <a:latin typeface="Georgia" panose="02040502050405020303" pitchFamily="18" charset="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由衛福部食品藥物管理署</a:t>
            </a:r>
            <a:r>
              <a:rPr lang="en-US" altLang="zh-TW" sz="36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(TFDA)</a:t>
            </a:r>
            <a:r>
              <a:rPr lang="zh-TW" altLang="en-US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為最終判定</a:t>
            </a:r>
            <a:r>
              <a:rPr lang="zh-TW" altLang="zh-TW" sz="36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。</a:t>
            </a:r>
            <a:endParaRPr lang="en-US" altLang="zh-TW" sz="3600" dirty="0">
              <a:latin typeface="Georgia" panose="02040502050405020303" pitchFamily="18" charset="0"/>
              <a:ea typeface="標楷體" panose="03000509000000000000" pitchFamily="65" charset="-120"/>
              <a:cs typeface="BiauKai"/>
            </a:endParaRPr>
          </a:p>
          <a:p>
            <a:endParaRPr lang="zh-TW" altLang="en-US" dirty="0"/>
          </a:p>
          <a:p>
            <a:endParaRPr kumimoji="1"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台灣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複合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醫材判定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67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dirty="0" smtClean="0">
                <a:latin typeface="Georgia" panose="02040502050405020303" pitchFamily="18" charset="0"/>
              </a:rPr>
              <a:t>1) </a:t>
            </a:r>
            <a:r>
              <a:rPr lang="zh-TW" altLang="en-US" sz="2800" dirty="0" smtClean="0">
                <a:latin typeface="Georgia" panose="02040502050405020303" pitchFamily="18" charset="0"/>
              </a:rPr>
              <a:t>可先查詢我國醫療器材分類分級之</a:t>
            </a:r>
            <a:r>
              <a:rPr lang="zh-TW" altLang="en-US" sz="2800" dirty="0">
                <a:latin typeface="Georgia" panose="02040502050405020303" pitchFamily="18" charset="0"/>
              </a:rPr>
              <a:t>「鑑別」</a:t>
            </a:r>
            <a:r>
              <a:rPr lang="en-US" altLang="zh-TW" sz="2800" dirty="0">
                <a:latin typeface="Georgia" panose="02040502050405020303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醫療器材管理辦法</a:t>
            </a:r>
            <a:r>
              <a:rPr lang="zh-TW" altLang="en-US" sz="2800" dirty="0">
                <a:latin typeface="Georgia" panose="02040502050405020303" pitchFamily="18" charset="0"/>
              </a:rPr>
              <a:t>附件一</a:t>
            </a:r>
            <a:r>
              <a:rPr lang="en-US" altLang="zh-TW" sz="2800" dirty="0">
                <a:latin typeface="Georgia" panose="02040502050405020303" pitchFamily="18" charset="0"/>
              </a:rPr>
              <a:t>)</a:t>
            </a:r>
            <a:r>
              <a:rPr lang="zh-TW" altLang="en-US" sz="2800" dirty="0">
                <a:latin typeface="Georgia" panose="02040502050405020303" pitchFamily="18" charset="0"/>
              </a:rPr>
              <a:t>，產品若符合任一分類項目即屬醫療器材列管</a:t>
            </a:r>
            <a:r>
              <a:rPr lang="zh-TW" altLang="en-US" sz="2800" dirty="0" smtClean="0">
                <a:latin typeface="Georgia" panose="02040502050405020303" pitchFamily="18" charset="0"/>
              </a:rPr>
              <a:t>。</a:t>
            </a:r>
            <a:r>
              <a:rPr lang="en-US" altLang="zh-TW" sz="2800" dirty="0" smtClean="0">
                <a:latin typeface="Georgia" panose="02040502050405020303" pitchFamily="18" charset="0"/>
              </a:rPr>
              <a:t>*</a:t>
            </a:r>
          </a:p>
          <a:p>
            <a:r>
              <a:rPr lang="zh-TW" altLang="en-US" sz="2800" dirty="0" smtClean="0">
                <a:latin typeface="Georgia" panose="02040502050405020303" pitchFamily="18" charset="0"/>
              </a:rPr>
              <a:t>如仍</a:t>
            </a:r>
            <a:r>
              <a:rPr lang="zh-TW" altLang="en-US" sz="2800" dirty="0">
                <a:latin typeface="Georgia" panose="02040502050405020303" pitchFamily="18" charset="0"/>
              </a:rPr>
              <a:t>不能確定時，可向</a:t>
            </a:r>
            <a:r>
              <a:rPr lang="en-US" altLang="zh-TW" sz="2800" dirty="0">
                <a:latin typeface="Georgia" panose="02040502050405020303" pitchFamily="18" charset="0"/>
              </a:rPr>
              <a:t>TFDA</a:t>
            </a:r>
            <a:r>
              <a:rPr lang="zh-TW" altLang="en-US" sz="2800" dirty="0">
                <a:latin typeface="Georgia" panose="02040502050405020303" pitchFamily="18" charset="0"/>
              </a:rPr>
              <a:t>提出「</a:t>
            </a:r>
            <a:r>
              <a:rPr lang="zh-TW" alt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列管查核</a:t>
            </a:r>
            <a:r>
              <a:rPr lang="zh-TW" altLang="en-US" sz="2800" dirty="0">
                <a:latin typeface="Georgia" panose="02040502050405020303" pitchFamily="18" charset="0"/>
              </a:rPr>
              <a:t>」申請，判定產品是否以醫療器材列管</a:t>
            </a:r>
            <a:r>
              <a:rPr lang="zh-TW" altLang="en-US" sz="2800" dirty="0" smtClean="0">
                <a:latin typeface="Georgia" panose="02040502050405020303" pitchFamily="18" charset="0"/>
              </a:rPr>
              <a:t>。</a:t>
            </a:r>
            <a:endParaRPr lang="en-US" altLang="zh-TW" sz="28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kumimoji="1" lang="en-US" altLang="zh-TW" sz="2800" dirty="0" smtClean="0">
                <a:latin typeface="Georgia" panose="02040502050405020303" pitchFamily="18" charset="0"/>
              </a:rPr>
              <a:t>2)</a:t>
            </a:r>
            <a:r>
              <a:rPr kumimoji="1" lang="zh-TW" altLang="en-US" sz="2800" dirty="0" smtClean="0"/>
              <a:t>由業者先行認定</a:t>
            </a:r>
            <a:r>
              <a:rPr lang="zh-TW" altLang="en-US" sz="2800" dirty="0" smtClean="0"/>
              <a:t>，</a:t>
            </a:r>
            <a:r>
              <a:rPr lang="zh-TW" altLang="en-US" sz="2800" dirty="0" smtClean="0">
                <a:solidFill>
                  <a:srgbClr val="FF0000"/>
                </a:solidFill>
              </a:rPr>
              <a:t>查驗登記時再由主管機關</a:t>
            </a:r>
            <a:r>
              <a:rPr lang="zh-TW" altLang="en-US" sz="2800" dirty="0" smtClean="0"/>
              <a:t>最終判定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判定流程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49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第一條  本</a:t>
            </a:r>
            <a:r>
              <a:rPr lang="zh-TW" altLang="en-US" sz="2000" dirty="0"/>
              <a:t>辦法依藥事法第十三條第二項規定訂定之。</a:t>
            </a:r>
            <a:endParaRPr lang="en-US" altLang="zh-TW" sz="2000" dirty="0" smtClean="0"/>
          </a:p>
          <a:p>
            <a:r>
              <a:rPr lang="zh-TW" altLang="en-US" sz="2000" dirty="0" smtClean="0"/>
              <a:t>第三</a:t>
            </a:r>
            <a:r>
              <a:rPr lang="zh-TW" altLang="en-US" sz="2000" dirty="0"/>
              <a:t>條 </a:t>
            </a:r>
            <a:r>
              <a:rPr lang="zh-TW" altLang="en-US" sz="2000" dirty="0" smtClean="0"/>
              <a:t> </a:t>
            </a:r>
            <a:r>
              <a:rPr lang="zh-TW" altLang="en-US" sz="2000" dirty="0" smtClean="0">
                <a:solidFill>
                  <a:srgbClr val="FF0000"/>
                </a:solidFill>
              </a:rPr>
              <a:t>醫療</a:t>
            </a:r>
            <a:r>
              <a:rPr lang="zh-TW" altLang="en-US" sz="2000" dirty="0">
                <a:solidFill>
                  <a:srgbClr val="FF0000"/>
                </a:solidFill>
              </a:rPr>
              <a:t>器材依據功能、用途、使用方法及 工作原理，分類如下</a:t>
            </a:r>
            <a:r>
              <a:rPr lang="zh-TW" altLang="en-US" sz="2000" dirty="0"/>
              <a:t>： 一、臨床化學及臨床毒理學。 二、血液學及病理學。 三、免疫學及微生物學。 四、麻醉學。 五、心臟</a:t>
            </a:r>
            <a:r>
              <a:rPr lang="zh-TW" altLang="en-US" sz="2000" dirty="0" smtClean="0"/>
              <a:t>血管醫學</a:t>
            </a:r>
            <a:r>
              <a:rPr lang="zh-TW" altLang="en-US" sz="2000" dirty="0"/>
              <a:t>。 六、牙科學。 七、耳鼻喉科學。 八、胃腸病</a:t>
            </a:r>
            <a:r>
              <a:rPr lang="zh-TW" altLang="en-US" sz="2000" dirty="0" smtClean="0"/>
              <a:t>科學</a:t>
            </a:r>
            <a:r>
              <a:rPr lang="zh-TW" altLang="en-US" sz="2000" dirty="0"/>
              <a:t>及泌尿科學。九、一般及整形外科手術。 十、一般</a:t>
            </a:r>
            <a:r>
              <a:rPr lang="zh-TW" altLang="en-US" sz="2000" dirty="0" smtClean="0"/>
              <a:t>醫院</a:t>
            </a:r>
            <a:r>
              <a:rPr lang="zh-TW" altLang="en-US" sz="2000" dirty="0"/>
              <a:t>及個人使用裝置。 十一、神經科學。 十二、婦產科 學。 十三、眼科學。 十四、骨科學。 十五、物理醫學 科學。 十六、放射學科學。 十七、其他經中央衛生主 管機關認定者</a:t>
            </a:r>
            <a:r>
              <a:rPr lang="zh-TW" altLang="en-US" sz="2000" dirty="0" smtClean="0"/>
              <a:t>。</a:t>
            </a:r>
            <a:r>
              <a:rPr lang="en-US" altLang="zh-TW" sz="2000" dirty="0" smtClean="0">
                <a:latin typeface="Georgia" panose="02040502050405020303" pitchFamily="18" charset="0"/>
              </a:rPr>
              <a:t>(</a:t>
            </a:r>
            <a:r>
              <a:rPr lang="zh-TW" altLang="en-US" sz="2000" dirty="0" smtClean="0">
                <a:latin typeface="Georgia" panose="02040502050405020303" pitchFamily="18" charset="0"/>
              </a:rPr>
              <a:t>修正日</a:t>
            </a:r>
            <a:r>
              <a:rPr lang="en-US" altLang="zh-TW" sz="2000" dirty="0" smtClean="0">
                <a:latin typeface="Georgia" panose="02040502050405020303" pitchFamily="18" charset="0"/>
              </a:rPr>
              <a:t>:</a:t>
            </a:r>
            <a:r>
              <a:rPr lang="zh-TW" altLang="en-US" sz="2000" dirty="0">
                <a:latin typeface="Georgia" panose="02040502050405020303" pitchFamily="18" charset="0"/>
              </a:rPr>
              <a:t>民國 </a:t>
            </a:r>
            <a:r>
              <a:rPr lang="en-US" altLang="zh-TW" sz="2000" dirty="0">
                <a:latin typeface="Georgia" panose="02040502050405020303" pitchFamily="18" charset="0"/>
              </a:rPr>
              <a:t>104 </a:t>
            </a:r>
            <a:r>
              <a:rPr lang="zh-TW" altLang="en-US" sz="2000" dirty="0">
                <a:latin typeface="Georgia" panose="02040502050405020303" pitchFamily="18" charset="0"/>
              </a:rPr>
              <a:t>年 </a:t>
            </a:r>
            <a:r>
              <a:rPr lang="en-US" altLang="zh-TW" sz="2000" dirty="0">
                <a:latin typeface="Georgia" panose="02040502050405020303" pitchFamily="18" charset="0"/>
              </a:rPr>
              <a:t>06 </a:t>
            </a:r>
            <a:r>
              <a:rPr lang="zh-TW" altLang="en-US" sz="2000" dirty="0">
                <a:latin typeface="Georgia" panose="02040502050405020303" pitchFamily="18" charset="0"/>
              </a:rPr>
              <a:t>月 </a:t>
            </a:r>
            <a:r>
              <a:rPr lang="en-US" altLang="zh-TW" sz="2000" dirty="0">
                <a:latin typeface="Georgia" panose="02040502050405020303" pitchFamily="18" charset="0"/>
              </a:rPr>
              <a:t>03 </a:t>
            </a:r>
            <a:r>
              <a:rPr lang="zh-TW" altLang="en-US" sz="2000" dirty="0">
                <a:latin typeface="Georgia" panose="02040502050405020303" pitchFamily="18" charset="0"/>
              </a:rPr>
              <a:t>日</a:t>
            </a:r>
            <a:r>
              <a:rPr lang="en-US" altLang="zh-TW" sz="2000" dirty="0" smtClean="0">
                <a:latin typeface="Georgia" panose="02040502050405020303" pitchFamily="18" charset="0"/>
              </a:rPr>
              <a:t>)</a:t>
            </a:r>
            <a:endParaRPr lang="zh-TW" altLang="en-US" sz="2000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醫療器材管理辦法 </a:t>
            </a:r>
          </a:p>
        </p:txBody>
      </p:sp>
      <p:sp>
        <p:nvSpPr>
          <p:cNvPr id="9" name="雲朵形圖說文字 8"/>
          <p:cNvSpPr/>
          <p:nvPr/>
        </p:nvSpPr>
        <p:spPr>
          <a:xfrm>
            <a:off x="120420" y="3680448"/>
            <a:ext cx="1073176" cy="109841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共</a:t>
            </a:r>
            <a:r>
              <a:rPr lang="en-US" altLang="zh-TW" dirty="0">
                <a:solidFill>
                  <a:srgbClr val="FF0000"/>
                </a:solidFill>
                <a:latin typeface="Georgia" panose="02040502050405020303" pitchFamily="18" charset="0"/>
              </a:rPr>
              <a:t>17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大</a:t>
            </a:r>
            <a:r>
              <a:rPr lang="zh-TW" altLang="en-US" dirty="0" smtClean="0">
                <a:solidFill>
                  <a:srgbClr val="FF0000"/>
                </a:solidFill>
              </a:rPr>
              <a:t>類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0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120073"/>
              </p:ext>
            </p:extLst>
          </p:nvPr>
        </p:nvGraphicFramePr>
        <p:xfrm>
          <a:off x="342900" y="1943100"/>
          <a:ext cx="85072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臨床試驗申請、或</a:t>
            </a:r>
            <a:r>
              <a:rPr lang="zh-TW" altLang="en-US" dirty="0" smtClean="0"/>
              <a:t>上市審查權責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台灣</a:t>
            </a:r>
            <a:r>
              <a:rPr lang="en-US" altLang="zh-TW" dirty="0" smtClean="0"/>
              <a:t> vs.</a:t>
            </a:r>
            <a:r>
              <a:rPr lang="zh-TW" altLang="en-US" dirty="0" smtClean="0"/>
              <a:t>美國</a:t>
            </a:r>
            <a:endParaRPr kumimoji="1"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1907704" y="3789040"/>
            <a:ext cx="432048" cy="11521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00506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solidFill>
                  <a:srgbClr val="FF0000"/>
                </a:solidFill>
                <a:latin typeface="Georgia"/>
                <a:cs typeface="Georgia"/>
              </a:rPr>
              <a:t>PMOA</a:t>
            </a:r>
            <a:endParaRPr kumimoji="1" lang="zh-TW" altLang="en-US" sz="24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7" name="向下箭號 6"/>
          <p:cNvSpPr/>
          <p:nvPr/>
        </p:nvSpPr>
        <p:spPr>
          <a:xfrm>
            <a:off x="6876256" y="3789040"/>
            <a:ext cx="432048" cy="115212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308304" y="4005064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400" b="1" dirty="0" smtClean="0">
                <a:solidFill>
                  <a:srgbClr val="FF0000"/>
                </a:solidFill>
                <a:latin typeface="Georgia"/>
                <a:cs typeface="Georgia"/>
              </a:rPr>
              <a:t>PMOA</a:t>
            </a:r>
            <a:endParaRPr kumimoji="1" lang="zh-TW" altLang="en-US" sz="2400" b="1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5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u="sng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確保分類準確性，可以考慮</a:t>
            </a:r>
            <a:r>
              <a:rPr lang="zh-TW" altLang="en-US" b="1" u="sng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以下幾個問題：</a:t>
            </a: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在醫療器材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中任何組成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物質，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如單獨使用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，是否被認為是一種藥物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/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生物成分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如止痛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藥劑、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消炎藥、中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草藥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分等。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預期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達成之目的功能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為何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適應症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達成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主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要目的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療效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之運作模式為何？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含藥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/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生物成分物質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於人體時之作用。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對於研發者（或開發廠商）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6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728192"/>
            <a:ext cx="8686800" cy="551723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l"/>
            </a:pPr>
            <a:r>
              <a:rPr kumimoji="1" lang="en-US" altLang="zh-TW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1980</a:t>
            </a:r>
            <a:r>
              <a:rPr kumimoji="1"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年代發展（可視為複合醫材首例）</a:t>
            </a:r>
            <a:endParaRPr kumimoji="1" lang="en-US" altLang="zh-TW" sz="2400" dirty="0" smtClean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pPr>
              <a:buFont typeface="Wingdings" charset="2"/>
              <a:buChar char="l"/>
            </a:pPr>
            <a:r>
              <a:rPr kumimoji="1"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作用：減少心臟周邊組織</a:t>
            </a:r>
            <a:r>
              <a:rPr kumimoji="1"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發炎</a:t>
            </a:r>
            <a:r>
              <a:rPr kumimoji="1"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/</a:t>
            </a:r>
            <a:r>
              <a:rPr kumimoji="1"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疤痕產生</a:t>
            </a:r>
            <a:endParaRPr kumimoji="1" lang="en-US" altLang="zh-TW" sz="2400" dirty="0" smtClean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pPr>
              <a:buFont typeface="Wingdings" charset="2"/>
              <a:buChar char="l"/>
            </a:pPr>
            <a:r>
              <a:rPr kumimoji="1"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醫材</a:t>
            </a:r>
            <a:r>
              <a:rPr kumimoji="1" lang="zh-Hant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分類分級代碼：</a:t>
            </a:r>
            <a:r>
              <a:rPr kumimoji="1" lang="en-US" altLang="zh-Hant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E</a:t>
            </a:r>
            <a:r>
              <a:rPr kumimoji="1" lang="en-US" altLang="zh-Hant" sz="2400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.</a:t>
            </a:r>
            <a:r>
              <a:rPr kumimoji="1" lang="en-US" altLang="zh-Hant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3680</a:t>
            </a:r>
          </a:p>
          <a:p>
            <a:pPr>
              <a:buFont typeface="Wingdings" charset="2"/>
              <a:buChar char="l"/>
            </a:pPr>
            <a:r>
              <a:rPr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等級：</a:t>
            </a:r>
            <a:r>
              <a:rPr lang="en-US" altLang="zh-TW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2,3 </a:t>
            </a:r>
            <a:r>
              <a:rPr lang="zh-TW" altLang="en-US" sz="2400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（</a:t>
            </a:r>
            <a:r>
              <a:rPr lang="zh-TW" altLang="en-US" sz="2400" dirty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依「醫療器材管理辦法附件一」規定為準</a:t>
            </a:r>
            <a:r>
              <a:rPr lang="zh-TW" altLang="en-US" sz="2400" dirty="0" smtClean="0">
                <a:latin typeface="BiauKai"/>
                <a:ea typeface="BiauKai"/>
                <a:cs typeface="BiauKai"/>
              </a:rPr>
              <a:t>）</a:t>
            </a:r>
            <a:endParaRPr lang="en-US" altLang="zh-TW" sz="2400" dirty="0" smtClean="0">
              <a:latin typeface="BiauKai"/>
              <a:ea typeface="BiauKai"/>
              <a:cs typeface="BiauKa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Georgia"/>
              </a:rPr>
              <a:t>複合醫材：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塗類固醇</a:t>
            </a:r>
            <a:r>
              <a:rPr kumimoji="1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心臟節律器電極</a:t>
            </a:r>
            <a:endParaRPr kumimoji="1"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6028"/>
            <a:ext cx="3528392" cy="335197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183" y="4005064"/>
            <a:ext cx="4752156" cy="2162173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248472" y="6434172"/>
            <a:ext cx="493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 </a:t>
            </a:r>
            <a:r>
              <a:rPr lang="en-US" altLang="zh-TW" sz="1400" dirty="0" smtClean="0">
                <a:latin typeface="Georgia"/>
                <a:cs typeface="Georgia"/>
              </a:rPr>
              <a:t>Cardiac </a:t>
            </a:r>
            <a:r>
              <a:rPr lang="en-US" altLang="zh-TW" sz="1400" dirty="0">
                <a:latin typeface="Georgia"/>
                <a:cs typeface="Georgia"/>
              </a:rPr>
              <a:t>pacing, defibrillation and resynchronization : a clinical approach </a:t>
            </a:r>
            <a:r>
              <a:rPr lang="en-US" altLang="zh-TW" sz="1400" dirty="0" smtClean="0">
                <a:latin typeface="Georgia"/>
                <a:cs typeface="Georgia"/>
              </a:rPr>
              <a:t>, David </a:t>
            </a:r>
            <a:r>
              <a:rPr lang="en-US" altLang="zh-TW" sz="1400" dirty="0">
                <a:latin typeface="Georgia"/>
                <a:cs typeface="Georgia"/>
              </a:rPr>
              <a:t>L. </a:t>
            </a:r>
            <a:r>
              <a:rPr lang="en-US" altLang="zh-TW" sz="1400" dirty="0" smtClean="0">
                <a:latin typeface="Georgia"/>
                <a:cs typeface="Georgia"/>
              </a:rPr>
              <a:t>Hayes</a:t>
            </a:r>
            <a:endParaRPr kumimoji="1" lang="zh-TW" alt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135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252728"/>
          </a:xfrm>
        </p:spPr>
        <p:txBody>
          <a:bodyPr>
            <a:normAutofit/>
          </a:bodyPr>
          <a:lstStyle/>
          <a:p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Georgia"/>
              </a:rPr>
              <a:t>複合醫材：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塗類固醇</a:t>
            </a:r>
            <a:r>
              <a:rPr kumimoji="1"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心臟節律器</a:t>
            </a:r>
            <a:r>
              <a:rPr kumimoji="1"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電極（續）</a:t>
            </a:r>
            <a:endParaRPr kumimoji="1"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724128" y="1412776"/>
            <a:ext cx="3203848" cy="1512168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400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電極</a:t>
            </a:r>
            <a:r>
              <a:rPr kumimoji="1" lang="zh-TW" altLang="en-US" sz="2400" dirty="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：受醫材</a:t>
            </a:r>
            <a:r>
              <a:rPr kumimoji="1" lang="zh-TW" altLang="en-US" sz="2400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規範</a:t>
            </a:r>
            <a:endParaRPr kumimoji="1" lang="en-US" altLang="zh-TW" sz="2400" dirty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kumimoji="1" lang="zh-TW" altLang="en-US" sz="2400" dirty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類固醇</a:t>
            </a:r>
            <a:r>
              <a:rPr kumimoji="1" lang="zh-TW" altLang="en-US" sz="2400" dirty="0" smtClean="0">
                <a:solidFill>
                  <a:srgbClr val="8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：受藥物規範</a:t>
            </a:r>
            <a:endParaRPr kumimoji="1" lang="zh-TW" altLang="en-US" sz="2400" dirty="0">
              <a:solidFill>
                <a:srgbClr val="8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pic>
        <p:nvPicPr>
          <p:cNvPr id="5" name="圖片 4" descr="螢幕快照 2016-03-06 22.31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77072"/>
            <a:ext cx="2627784" cy="2593434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60011" y="2498584"/>
            <a:ext cx="7408333" cy="3450696"/>
          </a:xfrm>
        </p:spPr>
        <p:txBody>
          <a:bodyPr/>
          <a:lstStyle/>
          <a:p>
            <a:pPr>
              <a:buFont typeface="Wingdings" charset="2"/>
              <a:buChar char="l"/>
            </a:pP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品名舉例資料：</a:t>
            </a:r>
            <a:endParaRPr lang="en-US" altLang="zh-TW" dirty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pPr marL="514350" indent="-514350">
              <a:buFont typeface="Wingdings" charset="2"/>
              <a:buAutoNum type="circleNumWdWhitePlain"/>
            </a:pP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心血管用永久性之心律調節器電極（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Permanent Pacemaker Electrode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）</a:t>
            </a:r>
            <a:endParaRPr lang="en-US" altLang="zh-TW" dirty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pPr marL="514350" indent="-514350">
              <a:buFont typeface="Wingdings" charset="2"/>
              <a:buAutoNum type="circleNumWdWhitePlain"/>
            </a:pP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心血管用暫時性之心律調節器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電極（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Electrode, Pacemaker, Temporary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）</a:t>
            </a:r>
            <a:endParaRPr lang="en-US" altLang="zh-TW" dirty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pPr marL="514350" indent="-514350">
              <a:buFont typeface="Wingdings" charset="2"/>
              <a:buAutoNum type="circleNumWdWhitePlain"/>
            </a:pP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暫時性心外膜之心律及轉位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(</a:t>
            </a:r>
            <a:r>
              <a:rPr lang="en-US" altLang="zh-TW" dirty="0" err="1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Cardioversion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)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用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電極（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Electrode, Pacing And </a:t>
            </a:r>
            <a:r>
              <a:rPr lang="en-US" altLang="zh-TW" dirty="0" err="1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Cardioversion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, Temporary, </a:t>
            </a:r>
            <a:r>
              <a:rPr lang="en-US" altLang="zh-TW" dirty="0" err="1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Epicardial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）</a:t>
            </a:r>
            <a:endParaRPr kumimoji="1" lang="en-US" altLang="zh-Hant" dirty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  <a:p>
            <a:endParaRPr kumimoji="1"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543600" y="657760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資料來源：</a:t>
            </a:r>
            <a:r>
              <a:rPr kumimoji="1" lang="en-US" altLang="zh-TW" sz="1400" dirty="0" smtClean="0">
                <a:latin typeface="Georgia"/>
                <a:cs typeface="Georgia"/>
              </a:rPr>
              <a:t>.: http</a:t>
            </a:r>
            <a:r>
              <a:rPr kumimoji="1" lang="en-US" altLang="zh-TW" sz="1400" dirty="0">
                <a:latin typeface="Georgia"/>
                <a:cs typeface="Georgia"/>
              </a:rPr>
              <a:t>://www.heartupdate.com</a:t>
            </a:r>
            <a:endParaRPr kumimoji="1" lang="zh-TW" altLang="en-US" sz="1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7616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7161"/>
              </p:ext>
            </p:extLst>
          </p:nvPr>
        </p:nvGraphicFramePr>
        <p:xfrm>
          <a:off x="251520" y="1628800"/>
          <a:ext cx="8712968" cy="514770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400"/>
                <a:gridCol w="5112568"/>
              </a:tblGrid>
              <a:tr h="55503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分類</a:t>
                      </a:r>
                      <a:endParaRPr lang="zh-TW" altLang="en-US" sz="2400" dirty="0"/>
                    </a:p>
                  </a:txBody>
                  <a:tcPr marL="82321" marR="823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品牌</a:t>
                      </a:r>
                      <a:endParaRPr lang="zh-TW" altLang="en-US" sz="2400" dirty="0"/>
                    </a:p>
                  </a:txBody>
                  <a:tcPr marL="82321" marR="82321"/>
                </a:tc>
              </a:tr>
              <a:tr h="8926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塗藥血管支架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標楷體" panose="03000509000000000000" pitchFamily="65" charset="-120"/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ant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波士頓科技 </a:t>
                      </a:r>
                      <a:r>
                        <a:rPr lang="en-US" altLang="zh-Hant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(Boston Scientific)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 、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ant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lang="zh-TW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美敦力 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(Medtronic) 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、亞培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(Abbott) 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、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標楷體" panose="03000509000000000000" pitchFamily="65" charset="-120"/>
                          <a:cs typeface="+mn-cs"/>
                        </a:rPr>
                        <a:t>Terumo</a:t>
                      </a:r>
                      <a:endParaRPr lang="en-US" altLang="zh-TW" sz="1800" dirty="0" smtClean="0">
                        <a:latin typeface="Georgia" panose="02040502050405020303" pitchFamily="18" charset="0"/>
                        <a:ea typeface="標楷體" panose="03000509000000000000" pitchFamily="65" charset="-120"/>
                      </a:endParaRPr>
                    </a:p>
                  </a:txBody>
                  <a:tcPr marL="82321" marR="82321" anchor="ctr"/>
                </a:tc>
              </a:tr>
              <a:tr h="624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塗類固醇電極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Georgia" panose="02040502050405020303" pitchFamily="18" charset="0"/>
                        </a:rPr>
                        <a:t>“波士頓科技”迎吉電極導線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800" dirty="0" smtClean="0">
                          <a:latin typeface="Georgia" panose="02040502050405020303" pitchFamily="18" charset="0"/>
                        </a:rPr>
                        <a:t>“美敦力” 艾坦卓越電極導線</a:t>
                      </a:r>
                      <a:endParaRPr lang="zh-TW" altLang="en-US" sz="1800" dirty="0">
                        <a:latin typeface="Georgia" panose="02040502050405020303" pitchFamily="18" charset="0"/>
                      </a:endParaRPr>
                    </a:p>
                  </a:txBody>
                  <a:tcPr marL="82321" marR="82321" anchor="ctr"/>
                </a:tc>
              </a:tr>
              <a:tr h="555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抗菌導管（導管上塗抗生素）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嬌生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Johnson &amp; Johnson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800" dirty="0" smtClean="0">
                          <a:latin typeface="Georgia" panose="02040502050405020303" pitchFamily="18" charset="0"/>
                        </a:rPr>
                        <a:t>“美敦力”</a:t>
                      </a:r>
                      <a:endParaRPr lang="zh-TW" altLang="en-US" sz="1800" dirty="0">
                        <a:latin typeface="Georgia" panose="02040502050405020303" pitchFamily="18" charset="0"/>
                      </a:endParaRPr>
                    </a:p>
                  </a:txBody>
                  <a:tcPr marL="82321" marR="82321" anchor="ctr"/>
                </a:tc>
              </a:tr>
              <a:tr h="624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骨科植入物（含藥物或生長激素等</a:t>
                      </a:r>
                      <a:r>
                        <a:rPr lang="en-US" altLang="zh-TW" sz="1800" b="0" kern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 、人工代用骨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市面上品牌多元</a:t>
                      </a:r>
                      <a:endParaRPr lang="zh-TW" altLang="en-US" sz="1800" dirty="0">
                        <a:latin typeface="Georgia" panose="02040502050405020303" pitchFamily="18" charset="0"/>
                      </a:endParaRPr>
                    </a:p>
                  </a:txBody>
                  <a:tcPr marL="82321" marR="82321" anchor="ctr"/>
                </a:tc>
              </a:tr>
              <a:tr h="7103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傷口敷料（皮膚替代物含纖維素）、傷口護理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Smith &amp; Nephew</a:t>
                      </a:r>
                      <a:endParaRPr lang="en-US" altLang="zh-TW" sz="1800" dirty="0" smtClean="0">
                        <a:latin typeface="Georgia" panose="02040502050405020303" pitchFamily="18" charset="0"/>
                      </a:endParaRPr>
                    </a:p>
                  </a:txBody>
                  <a:tcPr marL="82321" marR="82321" anchor="ctr"/>
                </a:tc>
              </a:tr>
              <a:tr h="11327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</a:rPr>
                        <a:t>組織黏著劑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2321" marR="8232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美國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ETHICON, LLC"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愛惜康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" 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；德國</a:t>
                      </a:r>
                      <a:r>
                        <a:rPr lang="en-US" altLang="zh-TW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MEYER-HAAKE GMBH MEDICAL INNOVATIONS 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愛必敷組織黏</a:t>
                      </a:r>
                      <a:r>
                        <a:rPr lang="zh-TW" altLang="en-US" sz="1800" kern="1200" dirty="0" smtClean="0">
                          <a:latin typeface="Georgia" panose="02040502050405020303" pitchFamily="18" charset="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膠</a:t>
                      </a:r>
                      <a:r>
                        <a:rPr lang="zh-TW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勁捷生物科技</a:t>
                      </a:r>
                      <a:endParaRPr lang="en-US" altLang="zh-TW" sz="1800" dirty="0" smtClean="0">
                        <a:latin typeface="Georgia" panose="02040502050405020303" pitchFamily="18" charset="0"/>
                      </a:endParaRPr>
                    </a:p>
                  </a:txBody>
                  <a:tcPr marL="82321" marR="82321" anchor="ctr"/>
                </a:tc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複合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醫材種類</a:t>
            </a:r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3431107"/>
            <a:ext cx="4562475" cy="303847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18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0574"/>
            <a:ext cx="4608512" cy="64454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868" y="0"/>
            <a:ext cx="4068763" cy="344827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69" y="3994"/>
            <a:ext cx="2561861" cy="19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8815" y="3356992"/>
            <a:ext cx="4203710" cy="259228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223" y="338328"/>
            <a:ext cx="3584140" cy="31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複合性醫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材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認定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複合性醫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療器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材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發展概況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產品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、</a:t>
            </a:r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市場與法規</a:t>
            </a:r>
            <a:endParaRPr kumimoji="1"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kumimoji="1"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瓶頸與難題</a:t>
            </a:r>
            <a:endParaRPr kumimoji="1" lang="zh-TW" altLang="en-US" sz="28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大綱</a:t>
            </a:r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1185" y="232933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MRI Imaging Enhancer: </a:t>
            </a:r>
            <a:br>
              <a:rPr lang="en-US" altLang="zh-TW" sz="28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Fe</a:t>
            </a:r>
            <a:r>
              <a:rPr lang="en-US" altLang="zh-TW" sz="2800" baseline="-25000" dirty="0" smtClean="0">
                <a:solidFill>
                  <a:schemeClr val="tx1"/>
                </a:solidFill>
                <a:latin typeface="+mj-ea"/>
              </a:rPr>
              <a:t>3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O</a:t>
            </a:r>
            <a:r>
              <a:rPr lang="en-US" altLang="zh-TW" sz="2800" baseline="-25000" dirty="0" smtClean="0">
                <a:solidFill>
                  <a:schemeClr val="tx1"/>
                </a:solidFill>
                <a:latin typeface="+mj-ea"/>
              </a:rPr>
              <a:t>4</a:t>
            </a:r>
            <a:r>
              <a:rPr lang="zh-TW" altLang="en-US" sz="2800" dirty="0" smtClean="0">
                <a:solidFill>
                  <a:schemeClr val="tx1"/>
                </a:solidFill>
                <a:latin typeface="+mj-ea"/>
              </a:rPr>
              <a:t>、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Gd</a:t>
            </a:r>
            <a:r>
              <a:rPr lang="en-US" altLang="zh-TW" sz="2800" baseline="-25000" dirty="0" smtClean="0">
                <a:solidFill>
                  <a:schemeClr val="tx1"/>
                </a:solidFill>
                <a:latin typeface="+mj-ea"/>
              </a:rPr>
              <a:t>2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O</a:t>
            </a:r>
            <a:r>
              <a:rPr lang="en-US" altLang="zh-TW" sz="2800" baseline="-25000" dirty="0" smtClean="0">
                <a:solidFill>
                  <a:schemeClr val="tx1"/>
                </a:solidFill>
                <a:latin typeface="+mj-ea"/>
              </a:rPr>
              <a:t>3 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Nanoparticles (Medical </a:t>
            </a:r>
            <a:r>
              <a:rPr lang="en-US" altLang="zh-TW" sz="2800" dirty="0">
                <a:solidFill>
                  <a:schemeClr val="tx1"/>
                </a:solidFill>
                <a:latin typeface="+mj-ea"/>
              </a:rPr>
              <a:t>D</a:t>
            </a:r>
            <a:r>
              <a:rPr lang="en-US" altLang="zh-TW" sz="2800" dirty="0" smtClean="0">
                <a:solidFill>
                  <a:schemeClr val="tx1"/>
                </a:solidFill>
                <a:latin typeface="+mj-ea"/>
              </a:rPr>
              <a:t>evice)</a:t>
            </a:r>
            <a:endParaRPr lang="zh-TW" altLang="en-US" sz="2800" dirty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3975072" y="5962298"/>
            <a:ext cx="1161826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672" y="1488703"/>
            <a:ext cx="2019300" cy="22669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628" y="1469653"/>
            <a:ext cx="2000250" cy="2286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24073" y="3861048"/>
            <a:ext cx="870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latin typeface="+mn-ea"/>
              </a:rPr>
              <a:t>Liposome as Carrier for Anti-cancer Drug Targeting Delivery: (Drug)</a:t>
            </a:r>
            <a:endParaRPr lang="zh-TW" altLang="en-US" sz="2800" dirty="0">
              <a:latin typeface="+mn-ea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4876800"/>
            <a:ext cx="2305050" cy="19812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7732" y="5029659"/>
            <a:ext cx="3590925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dirty="0">
                <a:solidFill>
                  <a:schemeClr val="tx1"/>
                </a:solidFill>
              </a:rPr>
              <a:t>Nanoparticle as Cell (Growth Factor) Carrier for Tissue Regeneration: (Biology/Cell)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27266"/>
            <a:ext cx="3951349" cy="31079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911" y="2397010"/>
            <a:ext cx="4389045" cy="25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495144" y="5386067"/>
            <a:ext cx="1161826" cy="360941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80968" y="932149"/>
            <a:ext cx="3328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Artificial Bone Graft: </a:t>
            </a:r>
          </a:p>
          <a:p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Osteo</a:t>
            </a:r>
            <a:r>
              <a:rPr lang="en-US" altLang="zh-TW" sz="2800" dirty="0" smtClean="0"/>
              <a:t>-conduction) </a:t>
            </a:r>
            <a:endParaRPr lang="zh-TW" altLang="en-US" sz="28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380100"/>
            <a:ext cx="2981325" cy="15159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92" y="1988840"/>
            <a:ext cx="3577584" cy="136547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73162" y="4376708"/>
            <a:ext cx="42851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Artificial Bone </a:t>
            </a:r>
            <a:r>
              <a:rPr lang="en-US" altLang="zh-TW" sz="2800" dirty="0" smtClean="0"/>
              <a:t>Graft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+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en-US" altLang="zh-TW" sz="2800" dirty="0" smtClean="0"/>
              <a:t>Simvastatin/</a:t>
            </a:r>
            <a:r>
              <a:rPr lang="en-US" altLang="zh-TW" sz="2800" dirty="0" err="1" smtClean="0"/>
              <a:t>Rosuvastatin</a:t>
            </a:r>
            <a:r>
              <a:rPr lang="en-US" altLang="zh-TW" sz="2800" dirty="0" smtClean="0"/>
              <a:t>: </a:t>
            </a:r>
          </a:p>
          <a:p>
            <a:r>
              <a:rPr lang="en-US" altLang="zh-TW" sz="2800" dirty="0" smtClean="0"/>
              <a:t>(</a:t>
            </a:r>
            <a:r>
              <a:rPr lang="en-US" altLang="zh-TW" sz="2800" dirty="0" err="1" smtClean="0"/>
              <a:t>Osteoconduc</a:t>
            </a:r>
            <a:r>
              <a:rPr lang="en-US" altLang="zh-TW" sz="2800" dirty="0" smtClean="0"/>
              <a:t> &amp; induction)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085549" y="932149"/>
            <a:ext cx="3682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Bone Graft + Cells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(GF):</a:t>
            </a:r>
          </a:p>
          <a:p>
            <a:r>
              <a:rPr lang="en-US" altLang="zh-TW" sz="2800" dirty="0" smtClean="0"/>
              <a:t>(Osteogenesis)</a:t>
            </a:r>
            <a:endParaRPr lang="zh-TW" altLang="en-US" sz="28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708" y="1988840"/>
            <a:ext cx="2324100" cy="19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910716"/>
            <a:ext cx="4176464" cy="1252728"/>
          </a:xfrm>
        </p:spPr>
        <p:txBody>
          <a:bodyPr>
            <a:normAutofit fontScale="90000"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latin typeface="+mn-lt"/>
              </a:rPr>
              <a:t>HfO2 Nanoparticle</a:t>
            </a:r>
            <a:br>
              <a:rPr lang="en-US" altLang="zh-TW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zh-TW" sz="3200" dirty="0" smtClean="0">
                <a:solidFill>
                  <a:schemeClr val="tx1"/>
                </a:solidFill>
                <a:latin typeface="+mn-lt"/>
              </a:rPr>
              <a:t>Reduce Radiation Dosage in  Radiology</a:t>
            </a:r>
            <a:endParaRPr lang="zh-TW" altLang="en-US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3788"/>
            <a:ext cx="3168352" cy="28729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652120" y="910716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HfO2 Nanoparticle</a:t>
            </a:r>
          </a:p>
          <a:p>
            <a:r>
              <a:rPr lang="en-US" altLang="zh-TW" sz="2800" dirty="0" smtClean="0"/>
              <a:t>+ Dox, Taxol ??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441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螢幕快照 2016-03-05 22.01.3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" b="2742"/>
          <a:stretch>
            <a:fillRect/>
          </a:stretch>
        </p:blipFill>
        <p:spPr>
          <a:xfrm>
            <a:off x="107504" y="2204864"/>
            <a:ext cx="8895658" cy="3921299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8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醫材生命週期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Georgia" panose="02040502050405020303" pitchFamily="18" charset="0"/>
              </a:rPr>
              <a:t>(Total </a:t>
            </a:r>
            <a:r>
              <a:rPr lang="en-US" altLang="zh-TW" dirty="0">
                <a:latin typeface="Georgia" panose="02040502050405020303" pitchFamily="18" charset="0"/>
              </a:rPr>
              <a:t>Product Life </a:t>
            </a:r>
            <a:r>
              <a:rPr lang="en-US" altLang="zh-TW" dirty="0" smtClean="0">
                <a:latin typeface="Georgia" panose="02040502050405020303" pitchFamily="18" charset="0"/>
              </a:rPr>
              <a:t>Cycle)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40968"/>
            <a:ext cx="673735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samedanltd.com/uploads/images/Carillion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1" y="1988840"/>
            <a:ext cx="48958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642095" y="6366650"/>
            <a:ext cx="2266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資料來源</a:t>
            </a:r>
            <a:r>
              <a:rPr lang="zh-TW" altLang="en-US" dirty="0" smtClean="0"/>
              <a:t>：</a:t>
            </a:r>
            <a:r>
              <a:rPr lang="en-US" altLang="zh-TW" dirty="0" smtClean="0">
                <a:latin typeface="Georgia" panose="02040502050405020303" pitchFamily="18" charset="0"/>
              </a:rPr>
              <a:t>FDA</a:t>
            </a:r>
            <a:r>
              <a:rPr lang="zh-TW" altLang="en-US" dirty="0" smtClean="0">
                <a:latin typeface="Georgia" panose="02040502050405020303" pitchFamily="18" charset="0"/>
              </a:rPr>
              <a:t>官網</a:t>
            </a:r>
            <a:endParaRPr lang="zh-TW" alt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台灣複合醫材研發案例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3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384567"/>
              </p:ext>
            </p:extLst>
          </p:nvPr>
        </p:nvGraphicFramePr>
        <p:xfrm>
          <a:off x="251520" y="2064677"/>
          <a:ext cx="8640961" cy="4316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2549"/>
                <a:gridCol w="2126793"/>
                <a:gridCol w="1785322"/>
                <a:gridCol w="2499451"/>
                <a:gridCol w="1356846"/>
              </a:tblGrid>
              <a:tr h="649035"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項次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計畫領域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合作醫院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標楷體"/>
                        </a:rPr>
                        <a:t>輔導內容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+mn-ea"/>
                        </a:rPr>
                        <a:t>已</a:t>
                      </a:r>
                      <a:r>
                        <a:rPr lang="en-US" altLang="zh-TW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+mn-ea"/>
                        </a:rPr>
                        <a:t>/</a:t>
                      </a:r>
                      <a:r>
                        <a:rPr lang="zh-TW" altLang="en-US" sz="2000" b="0" i="0" u="none" strike="noStrike" baseline="0" dirty="0" smtClean="0">
                          <a:solidFill>
                            <a:srgbClr val="000000"/>
                          </a:solidFill>
                          <a:latin typeface="標楷體"/>
                          <a:ea typeface="+mn-ea"/>
                        </a:rPr>
                        <a:t>預合作 廠商	</a:t>
                      </a:r>
                      <a:endParaRPr lang="zh-TW" altLang="en-US" sz="2000" b="0" i="0" u="none" strike="noStrike" baseline="0" dirty="0" smtClean="0">
                        <a:solidFill>
                          <a:srgbClr val="000000"/>
                        </a:solidFill>
                        <a:latin typeface="標楷體"/>
                        <a:ea typeface="標楷體"/>
                      </a:endParaRPr>
                    </a:p>
                  </a:txBody>
                  <a:tcPr/>
                </a:tc>
              </a:tr>
              <a:tr h="1100538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Georgia" panose="02040502050405020303" pitchFamily="18" charset="0"/>
                        </a:rPr>
                        <a:t>1</a:t>
                      </a:r>
                      <a:endParaRPr lang="zh-TW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複合醫材應用發展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中國醫藥大學附屬醫院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針對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藥物及高分子塗附植入體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進行合作研提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美梭 、科妍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982914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Georgia" panose="02040502050405020303" pitchFamily="18" charset="0"/>
                        </a:rPr>
                        <a:t>2</a:t>
                      </a:r>
                      <a:endParaRPr lang="zh-TW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複合醫材應用發展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台中榮總醫院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針對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骨科外固定器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開發，進行先期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專利檢索與布局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樂揚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  <a:tr h="1443977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Georgia" panose="02040502050405020303" pitchFamily="18" charset="0"/>
                        </a:rPr>
                        <a:t>3</a:t>
                      </a:r>
                      <a:endParaRPr lang="zh-TW" altLang="en-US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分子醫學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複合醫材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中山醫學院附屬醫院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結合健康管理醫療雲推動，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開發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IVD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生理檢測產品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，預計申請聯盟型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SBIR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計畫 </a:t>
                      </a: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源星、綠點 	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臨床需求討論會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>
                <a:latin typeface="Georgia"/>
                <a:cs typeface="Georgia"/>
              </a:rPr>
              <a:t>（</a:t>
            </a:r>
            <a:r>
              <a:rPr lang="en-US" altLang="zh-TW" dirty="0" smtClean="0">
                <a:latin typeface="Georgia"/>
                <a:cs typeface="Georgia"/>
              </a:rPr>
              <a:t>from concept to idea</a:t>
            </a:r>
            <a:r>
              <a:rPr lang="zh-TW" altLang="en-US" dirty="0" smtClean="0">
                <a:latin typeface="Georgia"/>
                <a:cs typeface="Georgia"/>
              </a:rPr>
              <a:t>）</a:t>
            </a:r>
            <a:endParaRPr lang="zh-TW" altLang="en-US" dirty="0">
              <a:latin typeface="Georgia"/>
              <a:cs typeface="Georgia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602361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  <a:p>
            <a:r>
              <a:rPr lang="zh-TW" altLang="en-US" sz="1600" dirty="0"/>
              <a:t>資料來源： </a:t>
            </a:r>
            <a:r>
              <a:rPr lang="zh-TW" altLang="en-US" sz="1600" dirty="0" smtClean="0"/>
              <a:t>經濟部</a:t>
            </a:r>
            <a:r>
              <a:rPr lang="zh-TW" altLang="en-US" sz="1600" dirty="0"/>
              <a:t>工業局</a:t>
            </a:r>
            <a:r>
              <a:rPr lang="en-US" altLang="zh-TW" sz="1600" b="1" dirty="0" smtClean="0"/>
              <a:t>101 </a:t>
            </a:r>
            <a:r>
              <a:rPr lang="zh-TW" altLang="en-US" sz="1600" dirty="0"/>
              <a:t>年度 </a:t>
            </a:r>
            <a:r>
              <a:rPr lang="zh-TW" altLang="en-US" sz="1600" dirty="0" smtClean="0"/>
              <a:t>專案</a:t>
            </a:r>
            <a:r>
              <a:rPr lang="zh-TW" altLang="en-US" sz="1600" dirty="0"/>
              <a:t>計畫期末執行成果</a:t>
            </a:r>
            <a:r>
              <a:rPr lang="zh-TW" altLang="en-US" sz="1600" dirty="0" smtClean="0"/>
              <a:t>報告</a:t>
            </a:r>
            <a:endParaRPr lang="en-US" altLang="zh-TW" sz="1600" dirty="0" smtClean="0"/>
          </a:p>
          <a:p>
            <a:r>
              <a:rPr lang="en-US" altLang="zh-TW" sz="1600" dirty="0" smtClean="0"/>
              <a:t>(</a:t>
            </a:r>
            <a:r>
              <a:rPr lang="zh-TW" altLang="en-US" sz="1600" dirty="0" smtClean="0"/>
              <a:t>委辦單位</a:t>
            </a:r>
            <a:r>
              <a:rPr lang="en-US" altLang="zh-TW" sz="1600" dirty="0"/>
              <a:t>:</a:t>
            </a:r>
            <a:r>
              <a:rPr lang="zh-TW" altLang="en-US" sz="1600" dirty="0" smtClean="0"/>
              <a:t>金屬</a:t>
            </a:r>
            <a:r>
              <a:rPr lang="zh-TW" altLang="en-US" sz="1600" dirty="0"/>
              <a:t>工業研究發展中心 </a:t>
            </a:r>
            <a:r>
              <a:rPr lang="zh-TW" altLang="en-US" sz="1600" dirty="0" smtClean="0">
                <a:latin typeface="新細明體"/>
                <a:ea typeface="新細明體"/>
              </a:rPr>
              <a:t>、</a:t>
            </a:r>
            <a:r>
              <a:rPr lang="zh-TW" altLang="en-US" sz="1600" dirty="0" smtClean="0"/>
              <a:t>工業</a:t>
            </a:r>
            <a:r>
              <a:rPr lang="zh-TW" altLang="en-US" sz="1600" dirty="0"/>
              <a:t>技術</a:t>
            </a:r>
            <a:r>
              <a:rPr lang="zh-TW" altLang="en-US" sz="1600" dirty="0" smtClean="0"/>
              <a:t>研究院</a:t>
            </a:r>
            <a:r>
              <a:rPr lang="zh-TW" altLang="en-US" sz="1600" dirty="0">
                <a:latin typeface="新細明體"/>
                <a:ea typeface="新細明體"/>
              </a:rPr>
              <a:t>、</a:t>
            </a:r>
            <a:r>
              <a:rPr lang="zh-TW" altLang="en-US" sz="1600" dirty="0" smtClean="0"/>
              <a:t> 醫藥</a:t>
            </a:r>
            <a:r>
              <a:rPr lang="zh-TW" altLang="en-US" sz="1600" dirty="0"/>
              <a:t>工業技術發展</a:t>
            </a:r>
            <a:r>
              <a:rPr lang="zh-TW" altLang="en-US" sz="1600" dirty="0" smtClean="0"/>
              <a:t>中心</a:t>
            </a:r>
            <a:r>
              <a:rPr lang="en-US" altLang="zh-TW" sz="1600" dirty="0" smtClean="0"/>
              <a:t>)</a:t>
            </a:r>
            <a:r>
              <a:rPr lang="zh-TW" altLang="en-US" sz="1600" dirty="0" smtClean="0"/>
              <a:t>  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0667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13303"/>
              </p:ext>
            </p:extLst>
          </p:nvPr>
        </p:nvGraphicFramePr>
        <p:xfrm>
          <a:off x="539552" y="2389020"/>
          <a:ext cx="7696894" cy="398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6894"/>
              </a:tblGrid>
              <a:tr h="393090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整型美容醫學促進癒合敷料開發</a:t>
                      </a:r>
                      <a:r>
                        <a:rPr lang="en-US" altLang="zh-TW" sz="2000" dirty="0" smtClean="0"/>
                        <a:t>-</a:t>
                      </a:r>
                      <a:r>
                        <a:rPr lang="zh-TW" altLang="en-US" sz="2000" dirty="0" smtClean="0"/>
                        <a:t>美梭公司</a:t>
                      </a:r>
                      <a:endParaRPr lang="zh-TW" altLang="en-US" sz="2000" dirty="0"/>
                    </a:p>
                  </a:txBody>
                  <a:tcPr/>
                </a:tc>
              </a:tr>
              <a:tr h="969264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計畫目標：</a:t>
                      </a:r>
                    </a:p>
                    <a:p>
                      <a:r>
                        <a:rPr lang="zh-TW" altLang="en-US" sz="2000" dirty="0" smtClean="0"/>
                        <a:t>發展配合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特定整型部位設計與具備促進傷口癒合功能之敷材產品。</a:t>
                      </a:r>
                    </a:p>
                    <a:p>
                      <a:r>
                        <a:rPr lang="zh-TW" altLang="en-US" sz="2000" dirty="0" smtClean="0"/>
                        <a:t>促進傷口癒合敷料之臨床需求與設計。</a:t>
                      </a:r>
                    </a:p>
                  </a:txBody>
                  <a:tcPr/>
                </a:tc>
              </a:tr>
              <a:tr h="1588683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經濟效益：於計畫執行期間，促成美梭公司</a:t>
                      </a:r>
                      <a:r>
                        <a:rPr lang="zh-TW" altLang="en-US" sz="2000" dirty="0" smtClean="0">
                          <a:latin typeface="Georgia" panose="02040502050405020303" pitchFamily="18" charset="0"/>
                        </a:rPr>
                        <a:t>投資</a:t>
                      </a:r>
                      <a:r>
                        <a:rPr lang="en-US" altLang="zh-TW" sz="2000" dirty="0" smtClean="0">
                          <a:latin typeface="Georgia" panose="02040502050405020303" pitchFamily="18" charset="0"/>
                        </a:rPr>
                        <a:t>100</a:t>
                      </a:r>
                      <a:r>
                        <a:rPr lang="zh-TW" altLang="en-US" sz="2000" dirty="0" smtClean="0">
                          <a:latin typeface="Georgia" panose="02040502050405020303" pitchFamily="18" charset="0"/>
                        </a:rPr>
                        <a:t>萬元</a:t>
                      </a:r>
                      <a:endParaRPr lang="en-US" altLang="zh-TW" sz="200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zh-TW" altLang="en-US" sz="2000" dirty="0" smtClean="0">
                          <a:latin typeface="Georgia" panose="02040502050405020303" pitchFamily="18" charset="0"/>
                        </a:rPr>
                        <a:t>進行擴廠增加產線，預計每年產值增加</a:t>
                      </a:r>
                      <a:r>
                        <a:rPr lang="en-US" altLang="zh-TW" sz="2000" dirty="0" smtClean="0">
                          <a:latin typeface="Georgia" panose="02040502050405020303" pitchFamily="18" charset="0"/>
                        </a:rPr>
                        <a:t>300</a:t>
                      </a:r>
                      <a:r>
                        <a:rPr lang="zh-TW" altLang="en-US" sz="2000" dirty="0" smtClean="0">
                          <a:latin typeface="Georgia" panose="02040502050405020303" pitchFamily="18" charset="0"/>
                        </a:rPr>
                        <a:t>萬元。</a:t>
                      </a:r>
                    </a:p>
                    <a:p>
                      <a:endParaRPr lang="en-US" altLang="zh-TW" sz="2000" dirty="0" smtClean="0"/>
                    </a:p>
                    <a:p>
                      <a:r>
                        <a:rPr lang="zh-TW" altLang="en-US" sz="2000" dirty="0" smtClean="0"/>
                        <a:t>技術效益：完成抽脂手術專用促進傷口癒合珍珠萃</a:t>
                      </a:r>
                    </a:p>
                    <a:p>
                      <a:r>
                        <a:rPr lang="zh-TW" altLang="en-US" sz="2000" dirty="0" smtClean="0"/>
                        <a:t>取敷料與隆乳手術專用促進傷口癒合珍珠萃取敷料。</a:t>
                      </a:r>
                    </a:p>
                  </a:txBody>
                  <a:tcPr/>
                </a:tc>
              </a:tr>
              <a:tr h="969264">
                <a:tc>
                  <a:txBody>
                    <a:bodyPr/>
                    <a:lstStyle/>
                    <a:p>
                      <a:r>
                        <a:rPr lang="zh-TW" altLang="en-US" sz="2000" dirty="0" smtClean="0"/>
                        <a:t>社會效益：開啟</a:t>
                      </a:r>
                      <a:r>
                        <a:rPr lang="en-US" altLang="zh-TW" sz="2000" dirty="0" smtClean="0"/>
                        <a:t>MIT</a:t>
                      </a:r>
                      <a:r>
                        <a:rPr lang="zh-TW" altLang="en-US" sz="2000" dirty="0" smtClean="0"/>
                        <a:t>優質平價敷材研發契機。</a:t>
                      </a:r>
                      <a:endParaRPr lang="en-US" altLang="zh-TW" sz="2000" dirty="0" smtClean="0"/>
                    </a:p>
                    <a:p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</a:rPr>
                        <a:t>該公司由奈米材料研發製造跨入傷口照護醫材行業。</a:t>
                      </a:r>
                      <a:endParaRPr lang="zh-TW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醫材</a:t>
            </a:r>
            <a:r>
              <a:rPr lang="zh-TW" altLang="en-US" dirty="0" smtClean="0"/>
              <a:t>創新產品輔導開發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latin typeface="Georgia"/>
                <a:cs typeface="Georgia"/>
              </a:rPr>
              <a:t>(from material to biomaterial )</a:t>
            </a:r>
            <a:endParaRPr lang="zh-TW" altLang="en-US" dirty="0">
              <a:latin typeface="Georgia"/>
              <a:cs typeface="Georg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79592"/>
            <a:ext cx="2029162" cy="151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647" y="5041547"/>
            <a:ext cx="2053779" cy="161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611600" y="6386665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/>
              <a:t>資料來源</a:t>
            </a:r>
            <a:r>
              <a:rPr lang="en-US" altLang="zh-TW" sz="1600" dirty="0" smtClean="0"/>
              <a:t>:</a:t>
            </a:r>
            <a:r>
              <a:rPr lang="zh-TW" altLang="en-US" sz="1600" dirty="0" smtClean="0"/>
              <a:t>經濟部</a:t>
            </a:r>
            <a:r>
              <a:rPr lang="zh-TW" altLang="en-US" sz="1600" dirty="0"/>
              <a:t>工業局</a:t>
            </a:r>
            <a:r>
              <a:rPr lang="en-US" altLang="zh-TW" sz="1600" b="1" dirty="0" smtClean="0"/>
              <a:t>101 </a:t>
            </a:r>
            <a:r>
              <a:rPr lang="zh-TW" altLang="en-US" sz="1600" dirty="0"/>
              <a:t>年度 </a:t>
            </a:r>
            <a:r>
              <a:rPr lang="zh-TW" altLang="en-US" sz="1600" dirty="0" smtClean="0"/>
              <a:t>專案</a:t>
            </a:r>
            <a:r>
              <a:rPr lang="zh-TW" altLang="en-US" sz="1600" dirty="0"/>
              <a:t>計畫期末執行成果</a:t>
            </a:r>
            <a:r>
              <a:rPr lang="zh-TW" altLang="en-US" sz="1600" dirty="0" smtClean="0"/>
              <a:t>報告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34226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內容版面配置區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413475"/>
              </p:ext>
            </p:extLst>
          </p:nvPr>
        </p:nvGraphicFramePr>
        <p:xfrm>
          <a:off x="467544" y="2636912"/>
          <a:ext cx="8352928" cy="396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  <a:gridCol w="496855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FF00"/>
                          </a:solidFill>
                        </a:rPr>
                        <a:t>階段</a:t>
                      </a:r>
                      <a:endParaRPr lang="zh-TW" alt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rgbClr val="FFFF00"/>
                          </a:solidFill>
                        </a:rPr>
                        <a:t>需求</a:t>
                      </a:r>
                      <a:endParaRPr lang="zh-TW" altLang="en-US" sz="20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/>
                </a:tc>
              </a:tr>
              <a:tr h="1008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產業加值與轉型及市場可行性評估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標楷體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傳統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加工廠轉型輔導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有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意願跨足醫材產業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產品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應用領域評估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標楷體"/>
                      </a:endParaRPr>
                    </a:p>
                  </a:txBody>
                  <a:tcPr marL="68580" marR="68580" marT="0" marB="0"/>
                </a:tc>
              </a:tr>
              <a:tr h="12241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產品研發階段</a:t>
                      </a:r>
                      <a:r>
                        <a:rPr lang="en-US" sz="2000" kern="100" dirty="0">
                          <a:effectLst/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臨床及技術</a:t>
                      </a:r>
                      <a:r>
                        <a:rPr lang="en-US" sz="2000" kern="100" dirty="0">
                          <a:effectLst/>
                          <a:latin typeface="Georgia" panose="02040502050405020303" pitchFamily="18" charset="0"/>
                        </a:rPr>
                        <a:t>) 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及上市前階段</a:t>
                      </a:r>
                      <a:endParaRPr lang="zh-TW" sz="2000" kern="100" dirty="0">
                        <a:effectLst/>
                        <a:latin typeface="Georgia" panose="02040502050405020303" pitchFamily="18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臨床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功能規格評估及檢測驗證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2.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技術</a:t>
                      </a:r>
                      <a:r>
                        <a:rPr lang="zh-TW" altLang="en-US" sz="2000" kern="100" dirty="0" smtClean="0">
                          <a:effectLst/>
                          <a:latin typeface="Georgia" panose="02040502050405020303" pitchFamily="18" charset="0"/>
                        </a:rPr>
                        <a:t>與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設備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開發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effectLst/>
                          <a:latin typeface="Georgia" panose="02040502050405020303" pitchFamily="18" charset="0"/>
                        </a:rPr>
                        <a:t>3.</a:t>
                      </a:r>
                      <a:r>
                        <a:rPr lang="zh-TW" sz="2000" kern="100" dirty="0" smtClean="0">
                          <a:effectLst/>
                          <a:latin typeface="Georgia" panose="02040502050405020303" pitchFamily="18" charset="0"/>
                        </a:rPr>
                        <a:t>查驗</a:t>
                      </a: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登記申請與臨床詴驗執行 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標楷體"/>
                      </a:endParaRPr>
                    </a:p>
                  </a:txBody>
                  <a:tcPr marL="68580" marR="68580" marT="0" marB="0"/>
                </a:tc>
              </a:tr>
              <a:tr h="672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製造量產階段</a:t>
                      </a:r>
                      <a:endParaRPr lang="zh-TW" sz="2000" kern="100" dirty="0">
                        <a:effectLst/>
                        <a:latin typeface="Georgia" panose="02040502050405020303" pitchFamily="18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產品良率過低，需製程與設備改善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標楷體"/>
                      </a:endParaRPr>
                    </a:p>
                  </a:txBody>
                  <a:tcPr marL="68580" marR="68580" marT="0" marB="0"/>
                </a:tc>
              </a:tr>
              <a:tr h="6240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市場行銷與推廣</a:t>
                      </a:r>
                      <a:endParaRPr lang="zh-TW" sz="2000" kern="100" dirty="0">
                        <a:effectLst/>
                        <a:latin typeface="Georgia" panose="02040502050405020303" pitchFamily="18" charset="0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Georgia" panose="02040502050405020303" pitchFamily="18" charset="0"/>
                        </a:rPr>
                        <a:t>產品功能性整合開發及市場行銷規劃及布建 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標楷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產業</a:t>
            </a:r>
            <a:r>
              <a:rPr lang="zh-TW" altLang="en-US" dirty="0" smtClean="0"/>
              <a:t>轉型常見需求</a:t>
            </a:r>
            <a:endParaRPr lang="zh-TW" altLang="en-US" dirty="0"/>
          </a:p>
        </p:txBody>
      </p:sp>
      <p:graphicFrame>
        <p:nvGraphicFramePr>
          <p:cNvPr id="21" name="資料庫圖表 20"/>
          <p:cNvGraphicFramePr/>
          <p:nvPr>
            <p:extLst>
              <p:ext uri="{D42A27DB-BD31-4B8C-83A1-F6EECF244321}">
                <p14:modId xmlns:p14="http://schemas.microsoft.com/office/powerpoint/2010/main" val="735619101"/>
              </p:ext>
            </p:extLst>
          </p:nvPr>
        </p:nvGraphicFramePr>
        <p:xfrm>
          <a:off x="467544" y="1252984"/>
          <a:ext cx="8352928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91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636912"/>
            <a:ext cx="7408333" cy="3450696"/>
          </a:xfrm>
        </p:spPr>
        <p:txBody>
          <a:bodyPr/>
          <a:lstStyle/>
          <a:p>
            <a:r>
              <a:rPr lang="zh-TW" altLang="en-US" dirty="0" smtClean="0">
                <a:latin typeface="+mj-ea"/>
                <a:ea typeface="+mj-ea"/>
              </a:rPr>
              <a:t>定義</a:t>
            </a:r>
            <a:r>
              <a:rPr lang="zh-TW" altLang="zh-TW" dirty="0" smtClean="0">
                <a:latin typeface="+mj-ea"/>
                <a:ea typeface="+mj-ea"/>
              </a:rPr>
              <a:t>：</a:t>
            </a:r>
            <a:r>
              <a:rPr lang="zh-TW" altLang="zh-TW" dirty="0">
                <a:solidFill>
                  <a:srgbClr val="FF0000"/>
                </a:solidFill>
                <a:latin typeface="+mj-ea"/>
                <a:ea typeface="+mj-ea"/>
              </a:rPr>
              <a:t>藥事法第</a:t>
            </a:r>
            <a:r>
              <a:rPr lang="en-US" altLang="zh-TW" dirty="0">
                <a:solidFill>
                  <a:srgbClr val="FF0000"/>
                </a:solidFill>
                <a:latin typeface="+mj-ea"/>
                <a:ea typeface="+mj-ea"/>
              </a:rPr>
              <a:t>13</a:t>
            </a:r>
            <a:r>
              <a:rPr lang="zh-TW" altLang="zh-TW" dirty="0">
                <a:solidFill>
                  <a:srgbClr val="FF0000"/>
                </a:solidFill>
                <a:latin typeface="+mj-ea"/>
                <a:ea typeface="+mj-ea"/>
              </a:rPr>
              <a:t>條</a:t>
            </a:r>
            <a:r>
              <a:rPr lang="zh-TW" altLang="en-US" dirty="0" smtClean="0">
                <a:latin typeface="+mj-ea"/>
                <a:ea typeface="+mj-ea"/>
              </a:rPr>
              <a:t>本法所稱醫療</a:t>
            </a:r>
            <a:r>
              <a:rPr lang="zh-TW" altLang="en-US" dirty="0">
                <a:latin typeface="+mj-ea"/>
                <a:ea typeface="+mj-ea"/>
              </a:rPr>
              <a:t>器材</a:t>
            </a:r>
            <a:r>
              <a:rPr lang="zh-TW" altLang="en-US" dirty="0" smtClean="0">
                <a:latin typeface="+mj-ea"/>
                <a:ea typeface="+mj-ea"/>
              </a:rPr>
              <a:t>，</a:t>
            </a:r>
            <a:r>
              <a:rPr lang="zh-TW" altLang="zh-TW" dirty="0" smtClean="0">
                <a:latin typeface="+mj-ea"/>
                <a:ea typeface="+mj-ea"/>
              </a:rPr>
              <a:t>係</a:t>
            </a:r>
            <a:r>
              <a:rPr lang="zh-TW" altLang="zh-TW" dirty="0">
                <a:latin typeface="+mj-ea"/>
                <a:ea typeface="+mj-ea"/>
              </a:rPr>
              <a:t>用於診斷、治療、減輕、直接預防人類疾病、調節生育，或足以影響人類身體結構及機能，</a:t>
            </a:r>
            <a:r>
              <a:rPr lang="zh-TW" altLang="zh-TW" dirty="0">
                <a:solidFill>
                  <a:srgbClr val="FF0000"/>
                </a:solidFill>
                <a:latin typeface="+mj-ea"/>
                <a:ea typeface="+mj-ea"/>
              </a:rPr>
              <a:t>且非以藥理、免疫或代謝方法</a:t>
            </a:r>
            <a:r>
              <a:rPr lang="zh-TW" altLang="zh-TW" dirty="0" smtClean="0">
                <a:solidFill>
                  <a:srgbClr val="FF0000"/>
                </a:solidFill>
                <a:latin typeface="+mj-ea"/>
                <a:ea typeface="+mj-ea"/>
              </a:rPr>
              <a:t>作用</a:t>
            </a:r>
            <a:r>
              <a:rPr lang="zh-TW" altLang="zh-TW" dirty="0">
                <a:solidFill>
                  <a:srgbClr val="FF0000"/>
                </a:solidFill>
                <a:latin typeface="+mj-ea"/>
                <a:ea typeface="+mj-ea"/>
              </a:rPr>
              <a:t>於人體，以達成其主要功能之儀器、器械、用具、物質、軟體、體外試劑及其相關物品。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zh-TW" dirty="0" smtClean="0">
                <a:latin typeface="+mj-ea"/>
                <a:ea typeface="+mj-ea"/>
              </a:rPr>
              <a:t>修訂日：</a:t>
            </a:r>
            <a:r>
              <a:rPr lang="zh-TW" altLang="zh-TW" dirty="0">
                <a:latin typeface="+mj-ea"/>
                <a:ea typeface="+mj-ea"/>
              </a:rPr>
              <a:t>民國</a:t>
            </a:r>
            <a:r>
              <a:rPr lang="en-US" altLang="zh-TW" dirty="0">
                <a:latin typeface="+mj-ea"/>
                <a:ea typeface="+mj-ea"/>
              </a:rPr>
              <a:t> 104 </a:t>
            </a:r>
            <a:r>
              <a:rPr lang="zh-TW" altLang="zh-TW" dirty="0">
                <a:latin typeface="+mj-ea"/>
                <a:ea typeface="+mj-ea"/>
              </a:rPr>
              <a:t>年</a:t>
            </a:r>
            <a:r>
              <a:rPr lang="en-US" altLang="zh-TW" dirty="0">
                <a:latin typeface="+mj-ea"/>
                <a:ea typeface="+mj-ea"/>
              </a:rPr>
              <a:t> 12 </a:t>
            </a:r>
            <a:r>
              <a:rPr lang="zh-TW" altLang="zh-TW" dirty="0">
                <a:latin typeface="+mj-ea"/>
                <a:ea typeface="+mj-ea"/>
              </a:rPr>
              <a:t>月</a:t>
            </a:r>
            <a:r>
              <a:rPr lang="en-US" altLang="zh-TW" dirty="0">
                <a:latin typeface="+mj-ea"/>
                <a:ea typeface="+mj-ea"/>
              </a:rPr>
              <a:t> 02 </a:t>
            </a:r>
            <a:r>
              <a:rPr lang="zh-TW" altLang="zh-TW" dirty="0">
                <a:latin typeface="+mj-ea"/>
                <a:ea typeface="+mj-ea"/>
              </a:rPr>
              <a:t>日</a:t>
            </a:r>
            <a:r>
              <a:rPr lang="en-US" altLang="zh-TW" dirty="0">
                <a:latin typeface="+mj-ea"/>
                <a:ea typeface="+mj-ea"/>
              </a:rPr>
              <a:t>)</a:t>
            </a:r>
            <a:endParaRPr lang="zh-TW" altLang="zh-TW" dirty="0">
              <a:latin typeface="+mj-ea"/>
              <a:ea typeface="+mj-ea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醫療</a:t>
            </a:r>
            <a:r>
              <a:rPr lang="zh-TW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器材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(Medical 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Devices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4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醫療器材</a:t>
            </a:r>
            <a:r>
              <a:rPr lang="zh-TW" altLang="en-US" dirty="0" smtClean="0"/>
              <a:t>市場</a:t>
            </a:r>
            <a:r>
              <a:rPr lang="zh-TW" altLang="en-US" dirty="0"/>
              <a:t>環境</a:t>
            </a: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0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全球醫療器材產業市場分布預測分析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683568" y="6165304"/>
            <a:ext cx="461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資料</a:t>
            </a:r>
            <a:r>
              <a:rPr lang="zh-TW" altLang="en-US" dirty="0"/>
              <a:t>來源：</a:t>
            </a:r>
            <a:r>
              <a:rPr lang="en-US" altLang="zh-TW" dirty="0"/>
              <a:t>BMI </a:t>
            </a:r>
            <a:r>
              <a:rPr lang="en-US" altLang="zh-TW" dirty="0" err="1"/>
              <a:t>Espicom</a:t>
            </a:r>
            <a:r>
              <a:rPr lang="zh-TW" altLang="en-US" dirty="0"/>
              <a:t>，工研院</a:t>
            </a:r>
            <a:r>
              <a:rPr lang="en-US" altLang="zh-TW" dirty="0"/>
              <a:t>IEK(2015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6" name="Picture 2" descr="全球醫療器材產業市場分布預測分析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0" r="-4380"/>
          <a:stretch>
            <a:fillRect/>
          </a:stretch>
        </p:blipFill>
        <p:spPr bwMode="auto">
          <a:xfrm>
            <a:off x="251520" y="2168408"/>
            <a:ext cx="8496944" cy="395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31</a:t>
            </a:fld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4860032" y="3284984"/>
            <a:ext cx="504056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0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/>
              <a:t>全球醫療器材市場產品別銷售比例分析</a:t>
            </a:r>
            <a:endParaRPr lang="zh-TW" alt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85221" cy="377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707557" y="6381328"/>
            <a:ext cx="5583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資料</a:t>
            </a:r>
            <a:r>
              <a:rPr lang="zh-TW" altLang="en-US" sz="1600" dirty="0"/>
              <a:t>來源：</a:t>
            </a:r>
            <a:r>
              <a:rPr lang="en-US" altLang="zh-TW" sz="1600" dirty="0">
                <a:latin typeface="Georgia" panose="02040502050405020303" pitchFamily="18" charset="0"/>
              </a:rPr>
              <a:t>BMI </a:t>
            </a:r>
            <a:r>
              <a:rPr lang="en-US" altLang="zh-TW" sz="1600" dirty="0" err="1" smtClean="0">
                <a:latin typeface="Georgia" panose="02040502050405020303" pitchFamily="18" charset="0"/>
              </a:rPr>
              <a:t>Espicom</a:t>
            </a:r>
            <a:r>
              <a:rPr lang="zh-TW" altLang="en-US" sz="1600" dirty="0">
                <a:latin typeface="Georgia" panose="02040502050405020303" pitchFamily="18" charset="0"/>
              </a:rPr>
              <a:t> </a:t>
            </a:r>
            <a:r>
              <a:rPr lang="en-US" altLang="zh-TW" sz="1600" dirty="0" smtClean="0">
                <a:latin typeface="Georgia" panose="02040502050405020303" pitchFamily="18" charset="0"/>
              </a:rPr>
              <a:t>(2015/03</a:t>
            </a:r>
            <a:r>
              <a:rPr lang="en-US" altLang="zh-TW" sz="1600" dirty="0">
                <a:latin typeface="Georgia" panose="02040502050405020303" pitchFamily="18" charset="0"/>
              </a:rPr>
              <a:t>)</a:t>
            </a:r>
            <a:r>
              <a:rPr lang="zh-TW" altLang="en-US" sz="1600" dirty="0">
                <a:latin typeface="Georgia" panose="02040502050405020303" pitchFamily="18" charset="0"/>
              </a:rPr>
              <a:t>；工研院</a:t>
            </a:r>
            <a:r>
              <a:rPr lang="en-US" altLang="zh-TW" sz="1600" dirty="0" smtClean="0">
                <a:latin typeface="Georgia" panose="02040502050405020303" pitchFamily="18" charset="0"/>
              </a:rPr>
              <a:t>IEK</a:t>
            </a:r>
            <a:r>
              <a:rPr lang="zh-TW" altLang="en-US" sz="1600" dirty="0" smtClean="0">
                <a:latin typeface="Georgia" panose="02040502050405020303" pitchFamily="18" charset="0"/>
              </a:rPr>
              <a:t> </a:t>
            </a:r>
            <a:r>
              <a:rPr lang="en-US" altLang="zh-TW" sz="1600" dirty="0" smtClean="0">
                <a:latin typeface="Georgia" panose="02040502050405020303" pitchFamily="18" charset="0"/>
              </a:rPr>
              <a:t>(</a:t>
            </a:r>
            <a:r>
              <a:rPr lang="en-US" altLang="zh-TW" sz="1600" dirty="0">
                <a:latin typeface="Georgia" panose="02040502050405020303" pitchFamily="18" charset="0"/>
              </a:rPr>
              <a:t>2015/05</a:t>
            </a:r>
            <a:r>
              <a:rPr lang="en-US" altLang="zh-TW" sz="1600" dirty="0" smtClean="0">
                <a:latin typeface="Georgia" panose="02040502050405020303" pitchFamily="18" charset="0"/>
              </a:rPr>
              <a:t>)</a:t>
            </a:r>
            <a:endParaRPr lang="zh-TW" altLang="en-US" sz="1600" dirty="0">
              <a:latin typeface="Georgia" panose="02040502050405020303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32</a:t>
            </a:fld>
            <a:r>
              <a:rPr lang="zh-TW" altLang="en-US" dirty="0" smtClean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57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latin typeface="+mn-ea"/>
                <a:ea typeface="+mn-ea"/>
                <a:cs typeface="BiauKai"/>
              </a:rPr>
              <a:t>我國醫療器材營業額</a:t>
            </a:r>
            <a:r>
              <a:rPr lang="en-US" altLang="zh-TW" dirty="0" smtClean="0">
                <a:latin typeface="+mn-ea"/>
                <a:ea typeface="+mn-ea"/>
                <a:cs typeface="BiauKai"/>
              </a:rPr>
              <a:t>/</a:t>
            </a:r>
            <a:r>
              <a:rPr lang="zh-TW" altLang="en-US" dirty="0" smtClean="0">
                <a:latin typeface="+mn-ea"/>
                <a:ea typeface="+mn-ea"/>
                <a:cs typeface="BiauKai"/>
              </a:rPr>
              <a:t>進出口統計</a:t>
            </a:r>
            <a:endParaRPr lang="zh-TW" altLang="en-US" dirty="0">
              <a:latin typeface="+mn-ea"/>
              <a:ea typeface="+mn-ea"/>
              <a:cs typeface="BiauKai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55575" y="626867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資料來源：</a:t>
            </a:r>
            <a:r>
              <a:rPr lang="zh-TW" altLang="en-US" dirty="0" smtClean="0"/>
              <a:t>工研院</a:t>
            </a:r>
            <a:r>
              <a:rPr lang="en-US" altLang="zh-TW" dirty="0"/>
              <a:t>IEK(2015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33</a:t>
            </a:fld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263133" y="1916832"/>
            <a:ext cx="492443" cy="14401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單位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億</a:t>
            </a:r>
            <a:r>
              <a:rPr lang="en-US" altLang="zh-TW" sz="2000" dirty="0" smtClean="0"/>
              <a:t>NTD</a:t>
            </a:r>
            <a:endParaRPr lang="zh-TW" altLang="en-US" sz="2000" dirty="0"/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186373"/>
              </p:ext>
            </p:extLst>
          </p:nvPr>
        </p:nvGraphicFramePr>
        <p:xfrm>
          <a:off x="263133" y="1842134"/>
          <a:ext cx="8629347" cy="4467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9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635317"/>
              </p:ext>
            </p:extLst>
          </p:nvPr>
        </p:nvGraphicFramePr>
        <p:xfrm>
          <a:off x="5940150" y="3937208"/>
          <a:ext cx="3168354" cy="28041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6118"/>
                <a:gridCol w="1056118"/>
                <a:gridCol w="1056118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醫材與藥物差別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藥物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醫材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主使用場合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門診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住院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處理人員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醫師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醫師、技術人員、護理師</a:t>
                      </a:r>
                      <a:endParaRPr lang="en-US" altLang="zh-TW" sz="1600" dirty="0" smtClean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顧客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健保</a:t>
                      </a:r>
                      <a:endParaRPr lang="en-US" altLang="zh-TW" sz="1600" dirty="0" smtClean="0"/>
                    </a:p>
                    <a:p>
                      <a:r>
                        <a:rPr lang="zh-TW" altLang="en-US" sz="1600" dirty="0" smtClean="0"/>
                        <a:t>藥品給付管理者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/>
                        <a:t>醫院</a:t>
                      </a:r>
                      <a:r>
                        <a:rPr lang="en-US" altLang="zh-TW" sz="1600" dirty="0" smtClean="0"/>
                        <a:t>/</a:t>
                      </a:r>
                      <a:r>
                        <a:rPr lang="zh-TW" altLang="en-US" sz="1600" dirty="0" smtClean="0"/>
                        <a:t>醫療照護提供者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50696"/>
              </p:ext>
            </p:extLst>
          </p:nvPr>
        </p:nvGraphicFramePr>
        <p:xfrm>
          <a:off x="-972616" y="1412776"/>
          <a:ext cx="8784975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複合醫材市場環境因子</a:t>
            </a:r>
            <a:endParaRPr kumimoji="1"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4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zh-TW" altLang="en-US" dirty="0" smtClean="0"/>
              <a:t>與他們同一邊</a:t>
            </a:r>
            <a:r>
              <a:rPr kumimoji="1" lang="en-US" altLang="zh-TW" dirty="0" smtClean="0"/>
              <a:t>(Same side with) ….</a:t>
            </a:r>
            <a:r>
              <a:rPr kumimoji="1" lang="zh-TW" altLang="en-US" dirty="0" smtClean="0"/>
              <a:t>則</a:t>
            </a:r>
            <a:endParaRPr kumimoji="1"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383175"/>
              </p:ext>
            </p:extLst>
          </p:nvPr>
        </p:nvGraphicFramePr>
        <p:xfrm>
          <a:off x="178023" y="2708920"/>
          <a:ext cx="885847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橢圓圖說文字 5"/>
          <p:cNvSpPr/>
          <p:nvPr/>
        </p:nvSpPr>
        <p:spPr>
          <a:xfrm>
            <a:off x="6758533" y="2420888"/>
            <a:ext cx="2376264" cy="169276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dirty="0" smtClean="0">
                <a:solidFill>
                  <a:srgbClr val="FF0000"/>
                </a:solidFill>
              </a:rPr>
              <a:t>期待醫材品質提升與舒適或非侵入式診療為主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橢圓圖說文字 7"/>
          <p:cNvSpPr/>
          <p:nvPr/>
        </p:nvSpPr>
        <p:spPr>
          <a:xfrm>
            <a:off x="178023" y="2407368"/>
            <a:ext cx="1873697" cy="1719808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dirty="0" smtClean="0">
                <a:solidFill>
                  <a:srgbClr val="FF0000"/>
                </a:solidFill>
              </a:rPr>
              <a:t>期待了解醫院或病患需求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雲朵形圖說文字 8"/>
          <p:cNvSpPr/>
          <p:nvPr/>
        </p:nvSpPr>
        <p:spPr>
          <a:xfrm>
            <a:off x="2267744" y="1772816"/>
            <a:ext cx="2088232" cy="212481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dirty="0" smtClean="0">
                <a:solidFill>
                  <a:srgbClr val="FF0000"/>
                </a:solidFill>
              </a:rPr>
              <a:t>對醫材使用意願</a:t>
            </a:r>
            <a:r>
              <a:rPr kumimoji="1" lang="zh-TW" altLang="en-US" sz="2000" dirty="0" smtClean="0">
                <a:solidFill>
                  <a:srgbClr val="FF0000"/>
                </a:solidFill>
                <a:latin typeface="新細明體"/>
                <a:ea typeface="新細明體"/>
              </a:rPr>
              <a:t>、</a:t>
            </a:r>
            <a:r>
              <a:rPr kumimoji="1" lang="zh-TW" altLang="en-US" sz="2000" dirty="0" smtClean="0">
                <a:solidFill>
                  <a:srgbClr val="FF0000"/>
                </a:solidFill>
              </a:rPr>
              <a:t>習慣與支持度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雲朵形圖說文字 9"/>
          <p:cNvSpPr/>
          <p:nvPr/>
        </p:nvSpPr>
        <p:spPr>
          <a:xfrm>
            <a:off x="4716016" y="1556792"/>
            <a:ext cx="1850504" cy="2124816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dirty="0" smtClean="0">
                <a:solidFill>
                  <a:srgbClr val="FF0000"/>
                </a:solidFill>
              </a:rPr>
              <a:t>希望合理價格與降低醫療成本</a:t>
            </a:r>
            <a:endParaRPr kumimoji="1"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423592" y="530120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2400" dirty="0">
                <a:latin typeface="Georgia"/>
                <a:cs typeface="Georgia"/>
              </a:rPr>
              <a:t>provider</a:t>
            </a:r>
            <a:endParaRPr lang="zh-TW" altLang="en-US" sz="2400" dirty="0">
              <a:latin typeface="Georgia"/>
              <a:cs typeface="Georgia"/>
            </a:endParaRPr>
          </a:p>
          <a:p>
            <a:endParaRPr kumimoji="1"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076056" y="45811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400" dirty="0" smtClean="0">
                <a:latin typeface="Georgia"/>
                <a:cs typeface="Georgia"/>
              </a:rPr>
              <a:t>payer</a:t>
            </a:r>
            <a:endParaRPr kumimoji="1" lang="zh-TW" altLang="en-US" sz="2400" dirty="0">
              <a:latin typeface="Georgia"/>
              <a:cs typeface="Georgia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380312" y="5013176"/>
            <a:ext cx="15311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2400" dirty="0">
                <a:latin typeface="Georgia"/>
                <a:cs typeface="Georgia"/>
              </a:rPr>
              <a:t>consumer</a:t>
            </a:r>
            <a:endParaRPr lang="zh-TW" altLang="en-US" sz="2400" dirty="0">
              <a:latin typeface="Georgia"/>
              <a:cs typeface="Georgia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01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/>
              <a:t>＋</a:t>
            </a:r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複合醫材市場驅動</a:t>
            </a:r>
            <a:r>
              <a:rPr kumimoji="1" lang="zh-TW" altLang="en-US" dirty="0" smtClean="0"/>
              <a:t>因子</a:t>
            </a:r>
            <a:endParaRPr kumimoji="1"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62273"/>
              </p:ext>
            </p:extLst>
          </p:nvPr>
        </p:nvGraphicFramePr>
        <p:xfrm>
          <a:off x="611560" y="2060848"/>
          <a:ext cx="7920880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63279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  <a:latin typeface="Georgia"/>
                          <a:cs typeface="Georgia"/>
                        </a:rPr>
                        <a:t>＋</a:t>
                      </a:r>
                      <a:endParaRPr lang="zh-TW" altLang="en-US" sz="2800" b="1" dirty="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FF0000"/>
                          </a:solidFill>
                          <a:latin typeface="ＭＳ ゴシック"/>
                          <a:ea typeface="ＭＳ ゴシック"/>
                          <a:cs typeface="ＭＳ ゴシック"/>
                        </a:rPr>
                        <a:t>−−</a:t>
                      </a:r>
                      <a:endParaRPr lang="zh-TW" altLang="en-US" sz="2400" b="1" dirty="0">
                        <a:solidFill>
                          <a:srgbClr val="FF0000"/>
                        </a:solidFill>
                        <a:latin typeface="Georgia"/>
                        <a:cs typeface="Georgia"/>
                      </a:endParaRPr>
                    </a:p>
                  </a:txBody>
                  <a:tcPr/>
                </a:tc>
              </a:tr>
              <a:tr h="354366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新產品核准上市（盈收）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新產品設計形態與利用性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是否可有效降低醫療成本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高齡化議題持續加劇（尤以心血管疾病更顯著）</a:t>
                      </a:r>
                      <a:endParaRPr lang="en-US" altLang="zh-TW" sz="2400" kern="1200" dirty="0" smtClean="0">
                        <a:solidFill>
                          <a:schemeClr val="dk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先進國家市場逐步復甦＆新興國家的快速成長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altLang="zh-TW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本身之取代性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核准產品上市時程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各國醫療政策（健康保險給付）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zh-TW" altLang="en-US" sz="2400" dirty="0" smtClean="0">
                          <a:latin typeface="Georgia" panose="02040502050405020303" pitchFamily="18" charset="0"/>
                        </a:rPr>
                        <a:t>產品使用疑慮（影響相關產品）</a:t>
                      </a:r>
                      <a:endParaRPr lang="en-US" altLang="zh-TW" sz="2400" dirty="0" smtClean="0">
                        <a:latin typeface="Georgia" panose="02040502050405020303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en-US" altLang="zh-TW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39552" y="6381328"/>
            <a:ext cx="611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資料來源： </a:t>
            </a:r>
            <a:r>
              <a:rPr kumimoji="1" lang="en-US" altLang="zh-TW" dirty="0" smtClean="0">
                <a:latin typeface="Georgia"/>
                <a:ea typeface="BiauKai"/>
                <a:cs typeface="Georgia"/>
              </a:rPr>
              <a:t>Frontline strategic consulting, </a:t>
            </a:r>
            <a:r>
              <a:rPr kumimoji="1" lang="en-US" altLang="zh-TW" dirty="0" err="1" smtClean="0">
                <a:latin typeface="Georgia"/>
                <a:ea typeface="BiauKai"/>
                <a:cs typeface="Georgia"/>
              </a:rPr>
              <a:t>Inc</a:t>
            </a:r>
            <a:r>
              <a:rPr kumimoji="1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Georgia"/>
              </a:rPr>
              <a:t>, </a:t>
            </a:r>
            <a:r>
              <a:rPr lang="zh-Hant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Georgia"/>
              </a:rPr>
              <a:t>工研院</a:t>
            </a:r>
            <a:r>
              <a:rPr lang="en-US" altLang="zh-Hant" dirty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IEK</a:t>
            </a:r>
            <a:endParaRPr kumimoji="1" lang="zh-TW" altLang="en-US" dirty="0">
              <a:latin typeface="Georgia" panose="02040502050405020303" pitchFamily="18" charset="0"/>
              <a:ea typeface="標楷體" panose="03000509000000000000" pitchFamily="65" charset="-120"/>
              <a:cs typeface="Georgia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08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867203" cy="54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783176" y="6250163"/>
            <a:ext cx="1161826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37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2013-2014</a:t>
            </a:r>
            <a:r>
              <a:rPr lang="zh-TW" altLang="en-US" sz="3600" dirty="0" smtClean="0"/>
              <a:t>我國前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大</a:t>
            </a:r>
            <a:r>
              <a:rPr lang="zh-TW" altLang="en-US" sz="3600" dirty="0"/>
              <a:t>醫療</a:t>
            </a:r>
            <a:r>
              <a:rPr lang="zh-TW" altLang="en-US" sz="3600" dirty="0" smtClean="0"/>
              <a:t>器材進口統計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2195736" y="3429000"/>
            <a:ext cx="5256584" cy="2016224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192241" y="1340769"/>
            <a:ext cx="5256584" cy="864096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1520" y="6381328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資料來源： </a:t>
            </a:r>
            <a:r>
              <a:rPr lang="en-US" altLang="zh-TW" dirty="0" smtClean="0">
                <a:latin typeface="Georgia" panose="02040502050405020303" pitchFamily="18" charset="0"/>
              </a:rPr>
              <a:t>2015</a:t>
            </a:r>
            <a:r>
              <a:rPr lang="zh-TW" altLang="en-US" dirty="0" smtClean="0"/>
              <a:t>年生技白皮書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35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520" y="1234471"/>
            <a:ext cx="5843861" cy="533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4407399" y="6250163"/>
            <a:ext cx="1161826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38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2013-2014</a:t>
            </a:r>
            <a:r>
              <a:rPr lang="zh-TW" altLang="en-US" sz="3600" dirty="0" smtClean="0"/>
              <a:t>我國前</a:t>
            </a:r>
            <a:r>
              <a:rPr lang="en-US" altLang="zh-TW" sz="3600" dirty="0" smtClean="0"/>
              <a:t>10</a:t>
            </a:r>
            <a:r>
              <a:rPr lang="zh-TW" altLang="en-US" sz="3600" dirty="0" smtClean="0"/>
              <a:t>大</a:t>
            </a:r>
            <a:r>
              <a:rPr lang="zh-TW" altLang="en-US" sz="3600" dirty="0"/>
              <a:t>醫療</a:t>
            </a:r>
            <a:r>
              <a:rPr lang="zh-TW" altLang="en-US" sz="3600" dirty="0" smtClean="0"/>
              <a:t>器材出口統計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1216944" y="4797152"/>
            <a:ext cx="6190171" cy="792088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216944" y="1268760"/>
            <a:ext cx="6235376" cy="936105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5536" y="6488668"/>
            <a:ext cx="326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資料來源： </a:t>
            </a:r>
            <a:r>
              <a:rPr lang="en-US" altLang="zh-TW" dirty="0" smtClean="0">
                <a:latin typeface="Georgia" panose="02040502050405020303" pitchFamily="18" charset="0"/>
              </a:rPr>
              <a:t>2015</a:t>
            </a:r>
            <a:r>
              <a:rPr lang="zh-TW" altLang="en-US" dirty="0" smtClean="0"/>
              <a:t>年生技白皮書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03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39</a:t>
            </a:fld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32848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363385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+mj-ea"/>
                <a:ea typeface="+mj-ea"/>
              </a:rPr>
              <a:t>複合</a:t>
            </a:r>
            <a:r>
              <a:rPr lang="zh-TW" altLang="zh-TW" dirty="0" smtClean="0">
                <a:latin typeface="+mj-ea"/>
                <a:ea typeface="+mj-ea"/>
              </a:rPr>
              <a:t>性</a:t>
            </a:r>
            <a:r>
              <a:rPr lang="zh-TW" altLang="en-US" dirty="0" smtClean="0">
                <a:latin typeface="+mj-ea"/>
                <a:ea typeface="+mj-ea"/>
              </a:rPr>
              <a:t>醫材定義：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同一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醫療器材</a:t>
            </a:r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中為主要規範因子尚有其他規範因子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+mj-ea"/>
                <a:ea typeface="+mj-ea"/>
              </a:rPr>
              <a:t>藥品或生物成分之規範</a:t>
            </a:r>
            <a:r>
              <a:rPr lang="en-US" altLang="zh-TW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r>
              <a:rPr lang="zh-TW" altLang="en-US" dirty="0" smtClean="0">
                <a:latin typeface="+mj-ea"/>
                <a:ea typeface="+mj-ea"/>
              </a:rPr>
              <a:t> 。即，</a:t>
            </a:r>
            <a:r>
              <a:rPr lang="zh-TW" altLang="en-US" dirty="0">
                <a:latin typeface="+mj-ea"/>
                <a:ea typeface="+mj-ea"/>
              </a:rPr>
              <a:t>醫療</a:t>
            </a:r>
            <a:r>
              <a:rPr lang="zh-TW" altLang="en-US" dirty="0" smtClean="0">
                <a:latin typeface="+mj-ea"/>
                <a:ea typeface="+mj-ea"/>
              </a:rPr>
              <a:t>器材</a:t>
            </a:r>
            <a:r>
              <a:rPr lang="en-US" altLang="zh-TW" dirty="0" smtClean="0">
                <a:latin typeface="+mj-ea"/>
                <a:ea typeface="+mj-ea"/>
              </a:rPr>
              <a:t>(device)</a:t>
            </a:r>
            <a:r>
              <a:rPr lang="zh-TW" altLang="en-US" dirty="0" smtClean="0">
                <a:latin typeface="+mj-ea"/>
                <a:ea typeface="+mj-ea"/>
              </a:rPr>
              <a:t>加上藥品</a:t>
            </a:r>
            <a:r>
              <a:rPr lang="en-US" altLang="zh-TW" dirty="0" smtClean="0">
                <a:latin typeface="+mj-ea"/>
                <a:ea typeface="+mj-ea"/>
              </a:rPr>
              <a:t>(drug)</a:t>
            </a:r>
            <a:r>
              <a:rPr lang="zh-TW" altLang="en-US" dirty="0" smtClean="0">
                <a:latin typeface="+mj-ea"/>
                <a:ea typeface="+mj-ea"/>
              </a:rPr>
              <a:t>，醫療器材</a:t>
            </a:r>
            <a:r>
              <a:rPr lang="en-US" altLang="zh-TW" dirty="0" smtClean="0">
                <a:latin typeface="+mj-ea"/>
                <a:ea typeface="+mj-ea"/>
              </a:rPr>
              <a:t>(device)</a:t>
            </a:r>
            <a:r>
              <a:rPr lang="zh-TW" altLang="en-US" dirty="0" smtClean="0">
                <a:latin typeface="+mj-ea"/>
                <a:ea typeface="+mj-ea"/>
              </a:rPr>
              <a:t>加上生物成分</a:t>
            </a:r>
            <a:r>
              <a:rPr lang="en-US" altLang="zh-TW" dirty="0" smtClean="0">
                <a:latin typeface="+mj-ea"/>
                <a:ea typeface="+mj-ea"/>
              </a:rPr>
              <a:t>(biologics)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  <a:p>
            <a:r>
              <a:rPr lang="zh-TW" altLang="en-US" dirty="0" smtClean="0">
                <a:latin typeface="+mj-ea"/>
                <a:ea typeface="+mj-ea"/>
              </a:rPr>
              <a:t>主要分類</a:t>
            </a:r>
            <a:r>
              <a:rPr lang="en-US" altLang="zh-TW" dirty="0" smtClean="0">
                <a:latin typeface="+mj-ea"/>
                <a:ea typeface="+mj-ea"/>
              </a:rPr>
              <a:t>: </a:t>
            </a:r>
            <a:r>
              <a:rPr lang="zh-TW" altLang="en-US" dirty="0">
                <a:latin typeface="+mj-ea"/>
                <a:ea typeface="+mj-ea"/>
              </a:rPr>
              <a:t>藥物複合醫材、生物製劑複合醫材、</a:t>
            </a:r>
            <a:r>
              <a:rPr lang="zh-TW" altLang="en-US" dirty="0" smtClean="0">
                <a:latin typeface="+mj-ea"/>
                <a:ea typeface="+mj-ea"/>
              </a:rPr>
              <a:t>藥物</a:t>
            </a:r>
            <a:r>
              <a:rPr lang="en-US" altLang="zh-TW" dirty="0" smtClean="0">
                <a:latin typeface="+mj-ea"/>
                <a:ea typeface="+mj-ea"/>
              </a:rPr>
              <a:t>/</a:t>
            </a:r>
            <a:r>
              <a:rPr lang="zh-TW" altLang="en-US" dirty="0" smtClean="0">
                <a:latin typeface="+mj-ea"/>
                <a:ea typeface="+mj-ea"/>
              </a:rPr>
              <a:t>生物製劑複合醫材</a:t>
            </a:r>
            <a:r>
              <a:rPr lang="zh-TW" altLang="en-US" dirty="0">
                <a:latin typeface="+mj-ea"/>
                <a:ea typeface="+mj-ea"/>
              </a:rPr>
              <a:t>等物理性、化學性或其他混合多種技術製成的醫材</a:t>
            </a:r>
            <a:r>
              <a:rPr lang="zh-TW" altLang="en-US" dirty="0" smtClean="0">
                <a:latin typeface="+mj-ea"/>
                <a:ea typeface="+mj-ea"/>
              </a:rPr>
              <a:t>。</a:t>
            </a:r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複合性醫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複合產品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59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40</a:t>
            </a:fld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296741"/>
              </p:ext>
            </p:extLst>
          </p:nvPr>
        </p:nvGraphicFramePr>
        <p:xfrm>
          <a:off x="0" y="548680"/>
          <a:ext cx="92525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 txBox="1">
            <a:spLocks/>
          </p:cNvSpPr>
          <p:nvPr/>
        </p:nvSpPr>
        <p:spPr>
          <a:xfrm>
            <a:off x="539552" y="28529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醫材產業</a:t>
            </a:r>
            <a:r>
              <a:rPr lang="en-US" altLang="zh-TW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SWOT</a:t>
            </a:r>
            <a:r>
              <a:rPr lang="zh-TW" altLang="en-US" sz="4000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分析</a:t>
            </a:r>
            <a:endParaRPr lang="zh-TW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瓶頸與難題</a:t>
            </a:r>
            <a:b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</a:br>
            <a:endParaRPr lang="zh-TW" altLang="en-US" dirty="0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41</a:t>
            </a:fld>
            <a:endParaRPr lang="zh-TW" altLang="en-US"/>
          </a:p>
        </p:txBody>
      </p:sp>
      <p:pic>
        <p:nvPicPr>
          <p:cNvPr id="6146" name="Picture 2" descr="https://leadershipfreak.files.wordpress.com/2010/04/bottlenec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5177780" cy="1905000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random-140622101100-phpapp01/95/-8-638.jpg?cb=140343189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1718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5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關鍵技術提升（</a:t>
            </a:r>
            <a:r>
              <a:rPr lang="zh-TW" altLang="en-US" dirty="0"/>
              <a:t>產業選題和創新佈局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/>
              <a:t>人才</a:t>
            </a:r>
            <a:r>
              <a:rPr lang="zh-TW" altLang="en-US" dirty="0" smtClean="0"/>
              <a:t>培育永續（</a:t>
            </a:r>
            <a:r>
              <a:rPr lang="zh-TW" altLang="en-US" dirty="0"/>
              <a:t>留才獎酬制度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法規制度配合（接軌國際</a:t>
            </a:r>
            <a:r>
              <a:rPr lang="zh-TW" altLang="en-US" dirty="0"/>
              <a:t>協合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政府政策資源（接軌國際，包括整合產業鏈共同拓展國際競合、行銷台灣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dirty="0" smtClean="0"/>
              <a:t>加入區域經濟體國際法規協合準備及衝擊因應。）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如何轉型</a:t>
            </a:r>
            <a:r>
              <a:rPr lang="zh-TW" altLang="en-US" dirty="0"/>
              <a:t>高技術門檻的創新醫材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43</a:t>
            </a:fld>
            <a:endParaRPr lang="zh-TW" altLang="en-US"/>
          </a:p>
        </p:txBody>
      </p:sp>
      <p:sp>
        <p:nvSpPr>
          <p:cNvPr id="5" name="笑臉 4"/>
          <p:cNvSpPr/>
          <p:nvPr/>
        </p:nvSpPr>
        <p:spPr>
          <a:xfrm>
            <a:off x="6588224" y="2996952"/>
            <a:ext cx="864096" cy="792088"/>
          </a:xfrm>
          <a:prstGeom prst="smileyFace">
            <a:avLst/>
          </a:prstGeom>
          <a:solidFill>
            <a:schemeClr val="bg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雲朵形圖說文字 5"/>
          <p:cNvSpPr/>
          <p:nvPr/>
        </p:nvSpPr>
        <p:spPr>
          <a:xfrm>
            <a:off x="6372200" y="1700808"/>
            <a:ext cx="2664296" cy="11521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除業者的努力也應該有的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</a:rPr>
              <a:t>新</a:t>
            </a:r>
            <a:r>
              <a:rPr lang="zh-TW" altLang="en-US" dirty="0" smtClean="0">
                <a:solidFill>
                  <a:srgbClr val="FF0000"/>
                </a:solidFill>
              </a:rPr>
              <a:t>觀念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關鍵</a:t>
            </a:r>
            <a:r>
              <a:rPr lang="zh-TW" altLang="en-US" dirty="0"/>
              <a:t>技術與法規輔導 </a:t>
            </a:r>
            <a:endParaRPr lang="en-US" altLang="zh-TW" dirty="0" smtClean="0"/>
          </a:p>
          <a:p>
            <a:r>
              <a:rPr lang="zh-TW" altLang="en-US" dirty="0" smtClean="0"/>
              <a:t>商品</a:t>
            </a:r>
            <a:r>
              <a:rPr lang="zh-TW" altLang="en-US" dirty="0"/>
              <a:t>媒合展示與推動 </a:t>
            </a:r>
            <a:endParaRPr lang="en-US" altLang="zh-TW" dirty="0" smtClean="0"/>
          </a:p>
          <a:p>
            <a:r>
              <a:rPr lang="zh-TW" altLang="en-US" dirty="0"/>
              <a:t>醫材創新產品輔導</a:t>
            </a:r>
            <a:r>
              <a:rPr lang="zh-TW" altLang="en-US" dirty="0" smtClean="0"/>
              <a:t>開發</a:t>
            </a:r>
            <a:r>
              <a:rPr lang="en-US" altLang="zh-TW" dirty="0" smtClean="0"/>
              <a:t>, </a:t>
            </a:r>
            <a:r>
              <a:rPr lang="zh-TW" altLang="en-US" dirty="0" smtClean="0"/>
              <a:t>臨床</a:t>
            </a:r>
            <a:r>
              <a:rPr lang="zh-TW" altLang="en-US" dirty="0"/>
              <a:t>需求</a:t>
            </a:r>
            <a:r>
              <a:rPr lang="zh-TW" altLang="en-US" dirty="0" smtClean="0"/>
              <a:t>討論會</a:t>
            </a:r>
            <a:r>
              <a:rPr lang="en-US" altLang="zh-TW" dirty="0" smtClean="0"/>
              <a:t>(</a:t>
            </a:r>
            <a:r>
              <a:rPr lang="zh-TW" altLang="en-US" dirty="0" smtClean="0"/>
              <a:t>目的</a:t>
            </a:r>
            <a:r>
              <a:rPr lang="en-US" altLang="zh-TW" dirty="0" smtClean="0"/>
              <a:t>:</a:t>
            </a:r>
            <a:r>
              <a:rPr lang="zh-TW" altLang="en-US" dirty="0" smtClean="0"/>
              <a:t>提出</a:t>
            </a:r>
            <a:r>
              <a:rPr lang="zh-TW" altLang="en-US" dirty="0"/>
              <a:t>產品改進方向與臨床創新</a:t>
            </a:r>
            <a:r>
              <a:rPr lang="zh-TW" altLang="en-US" dirty="0" smtClean="0"/>
              <a:t>概念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產業轉型及升級輔導 </a:t>
            </a:r>
            <a:endParaRPr lang="en-US" altLang="zh-TW" dirty="0" smtClean="0"/>
          </a:p>
          <a:p>
            <a:r>
              <a:rPr lang="zh-TW" altLang="en-US" dirty="0" smtClean="0"/>
              <a:t>醫</a:t>
            </a:r>
            <a:r>
              <a:rPr lang="zh-TW" altLang="en-US" dirty="0"/>
              <a:t>材技術及應用</a:t>
            </a:r>
            <a:r>
              <a:rPr lang="zh-TW" altLang="en-US" dirty="0" smtClean="0"/>
              <a:t>發展研討會</a:t>
            </a:r>
            <a:r>
              <a:rPr lang="en-US" altLang="zh-TW" dirty="0" smtClean="0"/>
              <a:t>/</a:t>
            </a:r>
            <a:r>
              <a:rPr lang="zh-TW" altLang="en-US" dirty="0" smtClean="0"/>
              <a:t>法規研討會</a:t>
            </a:r>
            <a:endParaRPr lang="en-US" altLang="zh-TW" dirty="0" smtClean="0"/>
          </a:p>
          <a:p>
            <a:r>
              <a:rPr lang="zh-TW" altLang="en-US" dirty="0"/>
              <a:t>醫材檢測技術國際化 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現行資源</a:t>
            </a:r>
            <a:r>
              <a:rPr lang="en-US" altLang="zh-TW" dirty="0" smtClean="0"/>
              <a:t>:</a:t>
            </a:r>
            <a:r>
              <a:rPr lang="zh-TW" altLang="en-US" dirty="0" smtClean="0"/>
              <a:t>政府面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醫療</a:t>
            </a:r>
            <a:r>
              <a:rPr lang="zh-TW" altLang="en-US" dirty="0"/>
              <a:t>器材產業技術輔導與推廣計畫 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827584" y="5923787"/>
            <a:ext cx="6332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資料來源：經濟部工業局</a:t>
            </a:r>
            <a:r>
              <a:rPr lang="en-US" altLang="zh-TW" b="1" dirty="0"/>
              <a:t>101 </a:t>
            </a:r>
            <a:r>
              <a:rPr lang="zh-TW" altLang="en-US" dirty="0"/>
              <a:t>年度 專案計畫期末執行成果報告</a:t>
            </a:r>
          </a:p>
        </p:txBody>
      </p:sp>
      <p:sp>
        <p:nvSpPr>
          <p:cNvPr id="7" name="雲朵形圖說文字 6"/>
          <p:cNvSpPr/>
          <p:nvPr/>
        </p:nvSpPr>
        <p:spPr>
          <a:xfrm>
            <a:off x="5220072" y="1988840"/>
            <a:ext cx="3240360" cy="115212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</a:rPr>
              <a:t>除業者自身的努力還可以尋求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兩大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難題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令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規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人才短缺。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2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sz="2800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法規</a:t>
            </a:r>
            <a:r>
              <a:rPr lang="zh-TW" altLang="en-US" sz="2800" dirty="0">
                <a:latin typeface="Georgia" panose="02040502050405020303" pitchFamily="18" charset="0"/>
                <a:ea typeface="標楷體" panose="03000509000000000000" pitchFamily="65" charset="-120"/>
              </a:rPr>
              <a:t>是產業的憲法</a:t>
            </a:r>
            <a:r>
              <a:rPr lang="zh-TW" altLang="en-US" sz="2800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，影響產業發展</a:t>
            </a:r>
            <a:r>
              <a:rPr lang="zh-TW" altLang="en-US" sz="2800" dirty="0">
                <a:latin typeface="Georgia" panose="02040502050405020303" pitchFamily="18" charset="0"/>
                <a:ea typeface="標楷體" panose="03000509000000000000" pitchFamily="65" charset="-120"/>
              </a:rPr>
              <a:t>與行銷，且醫療器材涉及醫療行為的</a:t>
            </a:r>
            <a:r>
              <a:rPr lang="zh-TW" altLang="en-US" sz="2800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處置</a:t>
            </a:r>
            <a:r>
              <a:rPr lang="zh-TW" altLang="en-US" sz="2800" dirty="0">
                <a:latin typeface="Georgia" panose="02040502050405020303" pitchFamily="18" charset="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Georgia" panose="02040502050405020303" pitchFamily="18" charset="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arenR"/>
            </a:pPr>
            <a:r>
              <a:rPr lang="zh-TW" altLang="en-US" sz="2800" dirty="0">
                <a:latin typeface="Georgia" panose="02040502050405020303" pitchFamily="18" charset="0"/>
                <a:ea typeface="標楷體" panose="03000509000000000000" pitchFamily="65" charset="-120"/>
              </a:rPr>
              <a:t>大多數的業者對於政府的</a:t>
            </a:r>
            <a:r>
              <a:rPr lang="zh-TW" altLang="en-US" sz="2800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法規認知仍一知半解甚至不解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行銷限制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4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例如工廠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要生產醫療器材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時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如體外診斷醫療器材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IVD):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 首先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須取得工廠登記證及藥商製造許可證，並得通過 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ISO 9001 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及 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ISO 13845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，且要符合優良產品製造規範 </a:t>
            </a:r>
            <a:r>
              <a:rPr lang="en-US" altLang="zh-TW" dirty="0">
                <a:latin typeface="Georgia" panose="02040502050405020303" pitchFamily="18" charset="0"/>
                <a:ea typeface="標楷體" panose="03000509000000000000" pitchFamily="65" charset="-120"/>
              </a:rPr>
              <a:t>(GMP)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，最後再向衛生署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申請查驗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登記等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要件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。其中分類分級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TFDA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有最終判定權</a:t>
            </a:r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限制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案例一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36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564905"/>
            <a:ext cx="7408333" cy="396043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b="1" dirty="0" smtClean="0">
                <a:latin typeface="Georgia" panose="02040502050405020303" pitchFamily="18" charset="0"/>
              </a:rPr>
              <a:t>網</a:t>
            </a:r>
            <a:r>
              <a:rPr lang="zh-TW" altLang="en-US" b="1" dirty="0">
                <a:latin typeface="Georgia" panose="02040502050405020303" pitchFamily="18" charset="0"/>
              </a:rPr>
              <a:t>購、電視</a:t>
            </a:r>
            <a:r>
              <a:rPr lang="zh-TW" altLang="en-US" b="1" dirty="0" smtClean="0">
                <a:latin typeface="Georgia" panose="02040502050405020303" pitchFamily="18" charset="0"/>
              </a:rPr>
              <a:t>購物，</a:t>
            </a:r>
            <a:r>
              <a:rPr lang="zh-TW" altLang="en-US" b="1" dirty="0">
                <a:latin typeface="Georgia" panose="02040502050405020303" pitchFamily="18" charset="0"/>
              </a:rPr>
              <a:t>即日起開放郵購買賣通路販賣低風險之第一等級醫療器材</a:t>
            </a:r>
            <a:r>
              <a:rPr lang="zh-TW" altLang="en-US" dirty="0" smtClean="0">
                <a:latin typeface="Georgia" panose="02040502050405020303" pitchFamily="18" charset="0"/>
              </a:rPr>
              <a:t>。第一</a:t>
            </a:r>
            <a:r>
              <a:rPr lang="zh-TW" altLang="en-US" dirty="0">
                <a:latin typeface="Georgia" panose="02040502050405020303" pitchFamily="18" charset="0"/>
              </a:rPr>
              <a:t>等級醫療器材包括</a:t>
            </a:r>
            <a:r>
              <a:rPr lang="en-US" altLang="zh-TW" dirty="0">
                <a:latin typeface="Georgia" panose="02040502050405020303" pitchFamily="18" charset="0"/>
              </a:rPr>
              <a:t>OK</a:t>
            </a:r>
            <a:r>
              <a:rPr lang="zh-TW" altLang="en-US" dirty="0">
                <a:latin typeface="Georgia" panose="02040502050405020303" pitchFamily="18" charset="0"/>
              </a:rPr>
              <a:t>繃、紗布、棉花棒、一般醫療用口罩（外科手術口罩除外）、護具、束腹帶、機械式助行器、機械式輪椅等。依據「藥商得於郵購買賣通路販賣之醫療器材及應行登記事項」公告內容，具實體通路營業處所之醫療器材販賣業藥商，必須</a:t>
            </a:r>
            <a:r>
              <a:rPr lang="zh-TW" altLang="en-US" b="1" dirty="0">
                <a:latin typeface="Georgia" panose="02040502050405020303" pitchFamily="18" charset="0"/>
              </a:rPr>
              <a:t>先向所在地衛生局提出申請經核准後</a:t>
            </a:r>
            <a:r>
              <a:rPr lang="zh-TW" altLang="en-US" dirty="0">
                <a:latin typeface="Georgia" panose="02040502050405020303" pitchFamily="18" charset="0"/>
              </a:rPr>
              <a:t>，才得以郵購買賣通路販賣醫療器材</a:t>
            </a:r>
            <a:r>
              <a:rPr lang="zh-TW" altLang="en-US" dirty="0" smtClean="0">
                <a:latin typeface="Georgia" panose="02040502050405020303" pitchFamily="18" charset="0"/>
              </a:rPr>
              <a:t>。</a:t>
            </a:r>
            <a:r>
              <a:rPr lang="zh-TW" altLang="en-US" dirty="0">
                <a:latin typeface="Georgia" panose="02040502050405020303" pitchFamily="18" charset="0"/>
              </a:rPr>
              <a:t>（</a:t>
            </a:r>
            <a:r>
              <a:rPr lang="zh-TW" altLang="en-US" u="sng" dirty="0">
                <a:latin typeface="Georgia" panose="02040502050405020303" pitchFamily="18" charset="0"/>
              </a:rPr>
              <a:t>優活健康</a:t>
            </a:r>
            <a:r>
              <a:rPr lang="zh-TW" altLang="en-US" u="sng" dirty="0" smtClean="0">
                <a:latin typeface="Georgia" panose="02040502050405020303" pitchFamily="18" charset="0"/>
              </a:rPr>
              <a:t>網</a:t>
            </a:r>
            <a:r>
              <a:rPr lang="en-US" altLang="zh-TW" dirty="0" smtClean="0">
                <a:latin typeface="Georgia" panose="02040502050405020303" pitchFamily="18" charset="0"/>
              </a:rPr>
              <a:t>2012</a:t>
            </a:r>
            <a:r>
              <a:rPr lang="zh-TW" altLang="en-US" dirty="0">
                <a:latin typeface="Georgia" panose="02040502050405020303" pitchFamily="18" charset="0"/>
              </a:rPr>
              <a:t>年</a:t>
            </a:r>
            <a:r>
              <a:rPr lang="en-US" altLang="zh-TW" dirty="0">
                <a:latin typeface="Georgia" panose="02040502050405020303" pitchFamily="18" charset="0"/>
              </a:rPr>
              <a:t>11</a:t>
            </a:r>
            <a:r>
              <a:rPr lang="zh-TW" altLang="en-US" dirty="0">
                <a:latin typeface="Georgia" panose="02040502050405020303" pitchFamily="18" charset="0"/>
              </a:rPr>
              <a:t>月</a:t>
            </a:r>
            <a:r>
              <a:rPr lang="en-US" altLang="zh-TW" dirty="0">
                <a:latin typeface="Georgia" panose="02040502050405020303" pitchFamily="18" charset="0"/>
              </a:rPr>
              <a:t>1</a:t>
            </a:r>
            <a:r>
              <a:rPr lang="zh-TW" altLang="en-US" dirty="0">
                <a:latin typeface="Georgia" panose="02040502050405020303" pitchFamily="18" charset="0"/>
              </a:rPr>
              <a:t>日</a:t>
            </a:r>
            <a:r>
              <a:rPr lang="zh-TW" altLang="en-US" dirty="0" smtClean="0">
                <a:latin typeface="Georgia" panose="02040502050405020303" pitchFamily="18" charset="0"/>
              </a:rPr>
              <a:t>）</a:t>
            </a:r>
            <a:endParaRPr lang="en-US" altLang="zh-TW" dirty="0" smtClean="0">
              <a:latin typeface="Georgia" panose="02040502050405020303" pitchFamily="18" charset="0"/>
            </a:endParaRPr>
          </a:p>
          <a:p>
            <a:r>
              <a:rPr lang="zh-TW" altLang="en-US" dirty="0" smtClean="0">
                <a:latin typeface="Georgia" panose="02040502050405020303" pitchFamily="18" charset="0"/>
              </a:rPr>
              <a:t>衛</a:t>
            </a:r>
            <a:r>
              <a:rPr lang="zh-TW" altLang="en-US" dirty="0">
                <a:latin typeface="Georgia" panose="02040502050405020303" pitchFamily="18" charset="0"/>
              </a:rPr>
              <a:t>福部食藥署去年開放</a:t>
            </a:r>
            <a:r>
              <a:rPr lang="zh-TW" altLang="en-US" b="1" dirty="0">
                <a:latin typeface="Georgia" panose="02040502050405020303" pitchFamily="18" charset="0"/>
              </a:rPr>
              <a:t>網路販售體脂計、保險套、衛生棉條等</a:t>
            </a:r>
            <a:r>
              <a:rPr lang="en-US" altLang="zh-TW" b="1" dirty="0">
                <a:latin typeface="Georgia" panose="02040502050405020303" pitchFamily="18" charset="0"/>
              </a:rPr>
              <a:t>3</a:t>
            </a:r>
            <a:r>
              <a:rPr lang="zh-TW" altLang="en-US" b="1" dirty="0">
                <a:latin typeface="Georgia" panose="02040502050405020303" pitchFamily="18" charset="0"/>
              </a:rPr>
              <a:t>種第</a:t>
            </a:r>
            <a:r>
              <a:rPr lang="en-US" altLang="zh-TW" b="1" dirty="0">
                <a:latin typeface="Georgia" panose="02040502050405020303" pitchFamily="18" charset="0"/>
              </a:rPr>
              <a:t>2</a:t>
            </a:r>
            <a:r>
              <a:rPr lang="zh-TW" altLang="en-US" b="1" dirty="0">
                <a:latin typeface="Georgia" panose="02040502050405020303" pitchFamily="18" charset="0"/>
              </a:rPr>
              <a:t>等級的醫療器材</a:t>
            </a:r>
            <a:r>
              <a:rPr lang="zh-TW" altLang="en-US" dirty="0">
                <a:latin typeface="Georgia" panose="02040502050405020303" pitchFamily="18" charset="0"/>
              </a:rPr>
              <a:t>，今年</a:t>
            </a:r>
            <a:r>
              <a:rPr lang="en-US" altLang="zh-TW" dirty="0">
                <a:latin typeface="Georgia" panose="02040502050405020303" pitchFamily="18" charset="0"/>
              </a:rPr>
              <a:t>7</a:t>
            </a:r>
            <a:r>
              <a:rPr lang="zh-TW" altLang="en-US" dirty="0">
                <a:latin typeface="Georgia" panose="02040502050405020303" pitchFamily="18" charset="0"/>
              </a:rPr>
              <a:t>月再新增綠油精、小護士等</a:t>
            </a:r>
            <a:r>
              <a:rPr lang="en-US" altLang="zh-TW" dirty="0">
                <a:latin typeface="Georgia" panose="02040502050405020303" pitchFamily="18" charset="0"/>
              </a:rPr>
              <a:t>455</a:t>
            </a:r>
            <a:r>
              <a:rPr lang="zh-TW" altLang="en-US" dirty="0">
                <a:latin typeface="Georgia" panose="02040502050405020303" pitchFamily="18" charset="0"/>
              </a:rPr>
              <a:t>項乙類成藥，促使網購醫療用品的市場急速</a:t>
            </a:r>
            <a:r>
              <a:rPr lang="zh-TW" altLang="en-US" dirty="0" smtClean="0">
                <a:latin typeface="Georgia" panose="02040502050405020303" pitchFamily="18" charset="0"/>
              </a:rPr>
              <a:t>成長</a:t>
            </a:r>
            <a:r>
              <a:rPr lang="zh-TW" altLang="en-US" b="1" dirty="0">
                <a:latin typeface="Georgia" panose="02040502050405020303" pitchFamily="18" charset="0"/>
              </a:rPr>
              <a:t>增</a:t>
            </a:r>
            <a:r>
              <a:rPr lang="en-US" altLang="zh-TW" b="1" dirty="0">
                <a:latin typeface="Georgia" panose="02040502050405020303" pitchFamily="18" charset="0"/>
              </a:rPr>
              <a:t>5</a:t>
            </a:r>
            <a:r>
              <a:rPr lang="zh-TW" altLang="en-US" b="1" dirty="0" smtClean="0">
                <a:latin typeface="Georgia" panose="02040502050405020303" pitchFamily="18" charset="0"/>
              </a:rPr>
              <a:t>倍</a:t>
            </a:r>
            <a:r>
              <a:rPr lang="zh-TW" altLang="en-US" dirty="0" smtClean="0">
                <a:latin typeface="Georgia" panose="02040502050405020303" pitchFamily="18" charset="0"/>
              </a:rPr>
              <a:t>。（</a:t>
            </a:r>
            <a:r>
              <a:rPr lang="zh-TW" altLang="en-US" u="sng" dirty="0">
                <a:latin typeface="Georgia" panose="02040502050405020303" pitchFamily="18" charset="0"/>
              </a:rPr>
              <a:t>蘋果</a:t>
            </a:r>
            <a:r>
              <a:rPr lang="zh-TW" altLang="en-US" u="sng" dirty="0" smtClean="0">
                <a:latin typeface="Georgia" panose="02040502050405020303" pitchFamily="18" charset="0"/>
              </a:rPr>
              <a:t>副刊 </a:t>
            </a:r>
            <a:r>
              <a:rPr lang="en-US" altLang="zh-TW" dirty="0" smtClean="0">
                <a:latin typeface="Georgia" panose="02040502050405020303" pitchFamily="18" charset="0"/>
              </a:rPr>
              <a:t>2015</a:t>
            </a:r>
            <a:r>
              <a:rPr lang="zh-TW" altLang="en-US" dirty="0">
                <a:latin typeface="Georgia" panose="02040502050405020303" pitchFamily="18" charset="0"/>
              </a:rPr>
              <a:t>年</a:t>
            </a:r>
            <a:r>
              <a:rPr lang="en-US" altLang="zh-TW" dirty="0">
                <a:latin typeface="Georgia" panose="02040502050405020303" pitchFamily="18" charset="0"/>
              </a:rPr>
              <a:t>10</a:t>
            </a:r>
            <a:r>
              <a:rPr lang="zh-TW" altLang="en-US" dirty="0">
                <a:latin typeface="Georgia" panose="02040502050405020303" pitchFamily="18" charset="0"/>
              </a:rPr>
              <a:t>月</a:t>
            </a:r>
            <a:r>
              <a:rPr lang="en-US" altLang="zh-TW" dirty="0">
                <a:latin typeface="Georgia" panose="02040502050405020303" pitchFamily="18" charset="0"/>
              </a:rPr>
              <a:t>07</a:t>
            </a:r>
            <a:r>
              <a:rPr lang="zh-TW" altLang="en-US" dirty="0">
                <a:latin typeface="Georgia" panose="02040502050405020303" pitchFamily="18" charset="0"/>
              </a:rPr>
              <a:t>日</a:t>
            </a:r>
            <a:r>
              <a:rPr lang="zh-TW" altLang="en-US" dirty="0" smtClean="0">
                <a:latin typeface="Georgia" panose="02040502050405020303" pitchFamily="18" charset="0"/>
              </a:rPr>
              <a:t>）</a:t>
            </a:r>
            <a:endParaRPr lang="zh-TW" altLang="en-US" dirty="0">
              <a:latin typeface="Georgia" panose="02040502050405020303" pitchFamily="18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法規限制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案例二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/>
              <a:t>法規鬆綁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5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888432"/>
          </a:xfrm>
        </p:spPr>
        <p:txBody>
          <a:bodyPr/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人才短缺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學用落差</a:t>
            </a:r>
            <a:endParaRPr kumimoji="1" lang="zh-TW" altLang="en-US" dirty="0"/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國內醫療生技相關專業人才每年畢業人數遠超過業界需求，呈現供過於求的狀況，但為何業者仍經常不斷抱怨人才難尋？主要問題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規模多屬</a:t>
            </a:r>
            <a:r>
              <a:rPr lang="zh-TW" altLang="en-US" dirty="0" smtClean="0"/>
              <a:t>中小企業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，故較難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吸引人才。</a:t>
            </a:r>
          </a:p>
          <a:p>
            <a:pPr marL="514350" indent="-514350">
              <a:buFont typeface="+mj-lt"/>
              <a:buAutoNum type="arabicParenR"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醫療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產業面臨技術升級的瓶頸，並且缺乏醫師等專業人員的意見及進階產品的資訊。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難覓合適人才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複合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性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醫材涵蓋範圍</a:t>
            </a:r>
            <a:endParaRPr kumimoji="1" lang="zh-TW" altLang="en-US" dirty="0"/>
          </a:p>
        </p:txBody>
      </p:sp>
      <p:graphicFrame>
        <p:nvGraphicFramePr>
          <p:cNvPr id="9" name="資料圖表 8"/>
          <p:cNvGraphicFramePr/>
          <p:nvPr>
            <p:extLst>
              <p:ext uri="{D42A27DB-BD31-4B8C-83A1-F6EECF244321}">
                <p14:modId xmlns:p14="http://schemas.microsoft.com/office/powerpoint/2010/main" val="814368277"/>
              </p:ext>
            </p:extLst>
          </p:nvPr>
        </p:nvGraphicFramePr>
        <p:xfrm>
          <a:off x="323528" y="1397000"/>
          <a:ext cx="8136904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6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50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一分耕耘一分收獲</a:t>
            </a:r>
            <a:endParaRPr lang="zh-TW" altLang="en-US" dirty="0"/>
          </a:p>
        </p:txBody>
      </p:sp>
      <p:pic>
        <p:nvPicPr>
          <p:cNvPr id="1026" name="Picture 2" descr="http://www.reaching-god.com/wp-content/uploads/2014/08/wheat_field_with_cloud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703" y="2674938"/>
            <a:ext cx="5194531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2987824" y="3717032"/>
            <a:ext cx="3168352" cy="1008112"/>
          </a:xfrm>
          <a:prstGeom prst="roundRect">
            <a:avLst/>
          </a:prstGeom>
          <a:solidFill>
            <a:schemeClr val="bg2">
              <a:lumMod val="90000"/>
              <a:alpha val="85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  <a:latin typeface="Modern No. 20" panose="02070704070505020303" pitchFamily="18" charset="0"/>
              </a:rPr>
              <a:t>No Pain, </a:t>
            </a:r>
            <a:r>
              <a:rPr lang="zh-TW" altLang="en-US" sz="2800" dirty="0" smtClean="0">
                <a:solidFill>
                  <a:srgbClr val="FF0000"/>
                </a:solidFill>
                <a:latin typeface="Modern No. 20" panose="02070704070505020303" pitchFamily="18" charset="0"/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  <a:latin typeface="Modern No. 20" panose="02070704070505020303" pitchFamily="18" charset="0"/>
              </a:rPr>
              <a:t>No Gain</a:t>
            </a:r>
            <a:endParaRPr lang="zh-TW" altLang="en-US" sz="2800" dirty="0">
              <a:solidFill>
                <a:srgbClr val="FF0000"/>
              </a:solidFill>
              <a:latin typeface="Modern No. 20" panose="0207070407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8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  <a:ea typeface="+mj-ea"/>
              </a:rPr>
              <a:t>複合醫材產品開發</a:t>
            </a:r>
            <a:r>
              <a:rPr lang="zh-TW" altLang="en-US" dirty="0" smtClean="0">
                <a:latin typeface="+mj-ea"/>
                <a:ea typeface="+mj-ea"/>
              </a:rPr>
              <a:t>周期較</a:t>
            </a:r>
            <a:r>
              <a:rPr lang="zh-TW" altLang="en-US" dirty="0">
                <a:latin typeface="+mj-ea"/>
                <a:ea typeface="+mj-ea"/>
              </a:rPr>
              <a:t>短。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約</a:t>
            </a:r>
            <a:r>
              <a:rPr lang="en-US" altLang="zh-TW" dirty="0">
                <a:latin typeface="+mj-ea"/>
                <a:ea typeface="+mj-ea"/>
              </a:rPr>
              <a:t>3~5</a:t>
            </a:r>
            <a:r>
              <a:rPr lang="zh-TW" altLang="en-US" dirty="0" smtClean="0">
                <a:latin typeface="+mj-ea"/>
                <a:ea typeface="+mj-ea"/>
              </a:rPr>
              <a:t>年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dirty="0">
                <a:latin typeface="+mj-ea"/>
                <a:ea typeface="+mj-ea"/>
              </a:rPr>
              <a:t>降低醫療資源成本</a:t>
            </a:r>
            <a:r>
              <a:rPr lang="zh-TW" altLang="en-US" dirty="0" smtClean="0">
                <a:latin typeface="+mj-ea"/>
                <a:ea typeface="+mj-ea"/>
              </a:rPr>
              <a:t>有效性</a:t>
            </a:r>
            <a:r>
              <a:rPr lang="zh-TW" altLang="en-US" dirty="0">
                <a:latin typeface="+mj-ea"/>
                <a:ea typeface="+mj-ea"/>
              </a:rPr>
              <a:t>。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 smtClean="0">
                <a:latin typeface="+mj-ea"/>
                <a:ea typeface="+mj-ea"/>
              </a:rPr>
              <a:t>醫療策略滿足</a:t>
            </a:r>
            <a:r>
              <a:rPr lang="zh-TW" altLang="en-US" dirty="0">
                <a:latin typeface="+mj-ea"/>
                <a:ea typeface="+mj-ea"/>
              </a:rPr>
              <a:t>病患</a:t>
            </a:r>
            <a:r>
              <a:rPr lang="zh-TW" altLang="en-US" dirty="0" smtClean="0">
                <a:latin typeface="+mj-ea"/>
                <a:ea typeface="+mj-ea"/>
              </a:rPr>
              <a:t>、醫師及</a:t>
            </a:r>
            <a:r>
              <a:rPr lang="zh-TW" altLang="en-US" dirty="0">
                <a:latin typeface="+mj-ea"/>
                <a:ea typeface="+mj-ea"/>
              </a:rPr>
              <a:t>給付者之</a:t>
            </a:r>
            <a:r>
              <a:rPr lang="zh-TW" altLang="en-US" dirty="0" smtClean="0">
                <a:latin typeface="+mj-ea"/>
                <a:ea typeface="+mj-ea"/>
              </a:rPr>
              <a:t>需求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dirty="0">
                <a:latin typeface="+mj-ea"/>
                <a:ea typeface="+mj-ea"/>
              </a:rPr>
              <a:t>投入</a:t>
            </a:r>
            <a:r>
              <a:rPr lang="zh-TW" altLang="en-US" dirty="0" smtClean="0">
                <a:latin typeface="+mj-ea"/>
                <a:ea typeface="+mj-ea"/>
              </a:rPr>
              <a:t>經費較</a:t>
            </a:r>
            <a:r>
              <a:rPr lang="zh-TW" altLang="en-US" dirty="0">
                <a:latin typeface="+mj-ea"/>
                <a:ea typeface="+mj-ea"/>
              </a:rPr>
              <a:t>低。</a:t>
            </a:r>
            <a:r>
              <a:rPr lang="en-US" altLang="zh-TW" dirty="0" smtClean="0">
                <a:latin typeface="+mj-ea"/>
                <a:ea typeface="+mj-ea"/>
              </a:rPr>
              <a:t>(</a:t>
            </a:r>
            <a:r>
              <a:rPr lang="zh-TW" altLang="en-US" dirty="0">
                <a:latin typeface="+mj-ea"/>
                <a:ea typeface="+mj-ea"/>
              </a:rPr>
              <a:t>對比新藥開發</a:t>
            </a:r>
            <a:r>
              <a:rPr lang="en-US" altLang="zh-TW" dirty="0" smtClean="0">
                <a:latin typeface="+mj-ea"/>
                <a:ea typeface="+mj-ea"/>
              </a:rPr>
              <a:t>)</a:t>
            </a:r>
          </a:p>
          <a:p>
            <a:r>
              <a:rPr lang="zh-TW" altLang="en-US" dirty="0">
                <a:latin typeface="+mj-ea"/>
                <a:ea typeface="+mj-ea"/>
              </a:rPr>
              <a:t>整體</a:t>
            </a:r>
            <a:r>
              <a:rPr lang="zh-TW" altLang="en-US" dirty="0" smtClean="0">
                <a:latin typeface="+mj-ea"/>
                <a:ea typeface="+mj-ea"/>
              </a:rPr>
              <a:t>投資</a:t>
            </a:r>
            <a:r>
              <a:rPr lang="zh-TW" altLang="en-US" dirty="0">
                <a:latin typeface="+mj-ea"/>
                <a:ea typeface="+mj-ea"/>
              </a:rPr>
              <a:t>報酬率高。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複合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性醫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材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48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altLang="zh-TW" dirty="0" smtClean="0">
                <a:latin typeface="+mj-ea"/>
                <a:ea typeface="+mj-ea"/>
                <a:cs typeface="Georgia"/>
              </a:rPr>
              <a:t>FDA 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複合</a:t>
            </a:r>
            <a:r>
              <a:rPr lang="zh-TW" altLang="en-US" dirty="0">
                <a:latin typeface="+mj-ea"/>
                <a:ea typeface="+mj-ea"/>
                <a:cs typeface="Georgia"/>
              </a:rPr>
              <a:t>產品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部門 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(</a:t>
            </a:r>
            <a:r>
              <a:rPr lang="en-US" altLang="zh-TW" dirty="0">
                <a:latin typeface="+mj-ea"/>
                <a:ea typeface="+mj-ea"/>
                <a:cs typeface="Georgia"/>
              </a:rPr>
              <a:t>Office of Combination 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   Products</a:t>
            </a:r>
            <a:r>
              <a:rPr lang="zh-TW" altLang="en-US" dirty="0">
                <a:latin typeface="+mj-ea"/>
                <a:ea typeface="+mj-ea"/>
                <a:cs typeface="Georgia"/>
              </a:rPr>
              <a:t>，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OCP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，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2002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成立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)</a:t>
            </a:r>
            <a:r>
              <a:rPr lang="en-US" altLang="zh-TW" dirty="0">
                <a:latin typeface="+mj-ea"/>
                <a:ea typeface="+mj-ea"/>
                <a:cs typeface="Georgia"/>
              </a:rPr>
              <a:t> 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: 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以 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Primary </a:t>
            </a:r>
            <a:r>
              <a:rPr lang="en-US" altLang="zh-TW" dirty="0">
                <a:latin typeface="+mj-ea"/>
                <a:ea typeface="+mj-ea"/>
                <a:cs typeface="Georgia"/>
              </a:rPr>
              <a:t>Mode of 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Action (PMOA) 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鑑別產品屬性。註</a:t>
            </a:r>
            <a:r>
              <a:rPr lang="en-US" altLang="zh-TW" dirty="0">
                <a:latin typeface="+mj-ea"/>
                <a:ea typeface="+mj-ea"/>
                <a:cs typeface="Georgia"/>
              </a:rPr>
              <a:t>1</a:t>
            </a:r>
            <a:endParaRPr lang="en-US" altLang="zh-TW" dirty="0" smtClean="0">
              <a:latin typeface="+mj-ea"/>
              <a:ea typeface="+mj-ea"/>
              <a:cs typeface="Georgia"/>
            </a:endParaRPr>
          </a:p>
          <a:p>
            <a:pPr>
              <a:buFont typeface="Wingdings" charset="2"/>
              <a:buChar char="Ø"/>
            </a:pPr>
            <a:r>
              <a:rPr lang="zh-TW" altLang="en-US" dirty="0" smtClean="0">
                <a:latin typeface="+mj-ea"/>
                <a:ea typeface="+mj-ea"/>
                <a:cs typeface="Georgia"/>
              </a:rPr>
              <a:t>何謂 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Primary </a:t>
            </a:r>
            <a:r>
              <a:rPr lang="en-US" altLang="zh-TW" dirty="0">
                <a:latin typeface="+mj-ea"/>
                <a:ea typeface="+mj-ea"/>
                <a:cs typeface="Georgia"/>
              </a:rPr>
              <a:t>Mode of Action(PMOA</a:t>
            </a:r>
            <a:r>
              <a:rPr lang="en-US" altLang="zh-TW" dirty="0" smtClean="0">
                <a:latin typeface="+mj-ea"/>
                <a:ea typeface="+mj-ea"/>
                <a:cs typeface="Georgia"/>
              </a:rPr>
              <a:t>)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？</a:t>
            </a:r>
            <a:endParaRPr lang="en-US" altLang="zh-TW" dirty="0" smtClean="0">
              <a:latin typeface="+mj-ea"/>
              <a:ea typeface="+mj-ea"/>
              <a:cs typeface="Georgia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  <a:cs typeface="Georgia"/>
              </a:rPr>
              <a:t>即依產品主要運作機轉或原理達成療效的方式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交給權責單位來做後續</a:t>
            </a:r>
            <a:r>
              <a:rPr lang="zh-TW" altLang="en-US" dirty="0">
                <a:latin typeface="+mj-ea"/>
                <a:ea typeface="+mj-ea"/>
                <a:cs typeface="Georgia"/>
              </a:rPr>
              <a:t>法規</a:t>
            </a:r>
            <a:r>
              <a:rPr lang="zh-TW" altLang="en-US" dirty="0" smtClean="0">
                <a:latin typeface="+mj-ea"/>
                <a:ea typeface="+mj-ea"/>
                <a:cs typeface="Georgia"/>
              </a:rPr>
              <a:t>管理</a:t>
            </a:r>
            <a:r>
              <a:rPr lang="zh-TW" altLang="en-US" dirty="0">
                <a:latin typeface="+mj-ea"/>
                <a:ea typeface="+mj-ea"/>
                <a:cs typeface="Georgia"/>
              </a:rPr>
              <a:t>。</a:t>
            </a:r>
          </a:p>
          <a:p>
            <a:endParaRPr lang="en-US" altLang="zh-TW" dirty="0" smtClean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複合產品如何認定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43608" y="577187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註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  <a:cs typeface="Georgia"/>
              </a:rPr>
              <a:t>1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：</a:t>
            </a:r>
            <a:r>
              <a:rPr lang="en-US" altLang="zh-Hant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OCP </a:t>
            </a:r>
            <a:r>
              <a:rPr lang="zh-Hant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協助</a:t>
            </a:r>
            <a:r>
              <a:rPr lang="zh-Hant" altLang="en-US" dirty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確認產品種類與審核單位的正式申請管道稱</a:t>
            </a:r>
            <a:r>
              <a:rPr lang="zh-Hant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為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：</a:t>
            </a:r>
            <a:r>
              <a:rPr lang="en-US" altLang="zh-Hant" dirty="0" smtClean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RFD </a:t>
            </a:r>
            <a:r>
              <a:rPr lang="en-US" altLang="zh-Hant" dirty="0">
                <a:latin typeface="Georgia" panose="02040502050405020303" pitchFamily="18" charset="0"/>
                <a:ea typeface="標楷體" panose="03000509000000000000" pitchFamily="65" charset="-120"/>
                <a:cs typeface="BiauKai"/>
              </a:rPr>
              <a:t>(Request for Designation)</a:t>
            </a:r>
            <a:endParaRPr kumimoji="1" lang="zh-TW" altLang="en-US" dirty="0">
              <a:latin typeface="Georgia" panose="02040502050405020303" pitchFamily="18" charset="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2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115682"/>
              </p:ext>
            </p:extLst>
          </p:nvPr>
        </p:nvGraphicFramePr>
        <p:xfrm>
          <a:off x="755576" y="1628800"/>
          <a:ext cx="75248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複合產品如何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認定（續）</a:t>
            </a:r>
            <a:endParaRPr kumimoji="1" lang="zh-TW" altLang="en-US" dirty="0"/>
          </a:p>
        </p:txBody>
      </p:sp>
      <p:sp>
        <p:nvSpPr>
          <p:cNvPr id="2" name="直線圖說文字 1 1"/>
          <p:cNvSpPr/>
          <p:nvPr/>
        </p:nvSpPr>
        <p:spPr>
          <a:xfrm>
            <a:off x="5491125" y="3933056"/>
            <a:ext cx="1944216" cy="470520"/>
          </a:xfrm>
          <a:prstGeom prst="borderCallout1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Georgia" panose="02040502050405020303" pitchFamily="18" charset="0"/>
              </a:rPr>
              <a:t>原則</a:t>
            </a:r>
            <a:r>
              <a:rPr lang="en-US" altLang="zh-TW" dirty="0" smtClean="0">
                <a:solidFill>
                  <a:srgbClr val="FF0000"/>
                </a:solidFill>
                <a:latin typeface="Georgia" panose="02040502050405020303" pitchFamily="18" charset="0"/>
              </a:rPr>
              <a:t>:PMOA</a:t>
            </a:r>
            <a:endParaRPr lang="zh-TW" altLang="en-US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2492896"/>
            <a:ext cx="7588365" cy="3633267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>
                <a:latin typeface="+mn-ea"/>
                <a:cs typeface="Georgia"/>
              </a:rPr>
              <a:t>FDA</a:t>
            </a:r>
            <a:r>
              <a:rPr lang="zh-TW" altLang="en-US" dirty="0">
                <a:latin typeface="+mn-ea"/>
                <a:cs typeface="Georgia"/>
              </a:rPr>
              <a:t>複合產品部門</a:t>
            </a:r>
            <a:r>
              <a:rPr lang="en-US" altLang="zh-TW" dirty="0" smtClean="0">
                <a:latin typeface="+mn-ea"/>
                <a:cs typeface="Georgia"/>
              </a:rPr>
              <a:t>(OCP</a:t>
            </a:r>
            <a:r>
              <a:rPr lang="en-US" altLang="zh-TW" dirty="0">
                <a:latin typeface="+mn-ea"/>
                <a:cs typeface="Georgia"/>
              </a:rPr>
              <a:t>) </a:t>
            </a:r>
            <a:r>
              <a:rPr lang="en-US" altLang="zh-TW" dirty="0" smtClean="0">
                <a:latin typeface="+mn-ea"/>
                <a:cs typeface="Georgia"/>
              </a:rPr>
              <a:t>: </a:t>
            </a:r>
            <a:r>
              <a:rPr lang="zh-TW" altLang="en-US" dirty="0" smtClean="0">
                <a:latin typeface="+mn-ea"/>
                <a:cs typeface="Georgia"/>
              </a:rPr>
              <a:t>以 </a:t>
            </a:r>
            <a:r>
              <a:rPr lang="en-US" altLang="zh-TW" dirty="0" smtClean="0">
                <a:latin typeface="+mn-ea"/>
                <a:cs typeface="Georgia"/>
              </a:rPr>
              <a:t>Primary </a:t>
            </a:r>
            <a:r>
              <a:rPr lang="en-US" altLang="zh-TW" dirty="0">
                <a:latin typeface="+mn-ea"/>
                <a:cs typeface="Georgia"/>
              </a:rPr>
              <a:t>Mode of </a:t>
            </a:r>
            <a:r>
              <a:rPr lang="en-US" altLang="zh-TW" dirty="0" smtClean="0">
                <a:latin typeface="+mn-ea"/>
                <a:cs typeface="Georgia"/>
              </a:rPr>
              <a:t>Action (PMOA) </a:t>
            </a:r>
            <a:r>
              <a:rPr lang="zh-TW" altLang="en-US" dirty="0" smtClean="0">
                <a:latin typeface="+mn-ea"/>
                <a:cs typeface="Georgia"/>
              </a:rPr>
              <a:t>鑑別產品屬性</a:t>
            </a:r>
            <a:r>
              <a:rPr lang="en-US" altLang="zh-TW" dirty="0" smtClean="0">
                <a:latin typeface="+mn-ea"/>
                <a:cs typeface="Georgia"/>
              </a:rPr>
              <a:t>,</a:t>
            </a:r>
            <a:r>
              <a:rPr lang="zh-TW" altLang="en-US" dirty="0" smtClean="0">
                <a:latin typeface="+mn-ea"/>
                <a:cs typeface="Georgia"/>
              </a:rPr>
              <a:t>尚提供：</a:t>
            </a:r>
            <a:endParaRPr lang="en-US" altLang="zh-TW" dirty="0">
              <a:latin typeface="+mn-ea"/>
              <a:cs typeface="Georgia"/>
            </a:endParaRPr>
          </a:p>
          <a:p>
            <a:endParaRPr lang="en-US" altLang="zh-TW" dirty="0" smtClean="0">
              <a:latin typeface="+mn-ea"/>
              <a:cs typeface="Georgia"/>
            </a:endParaRPr>
          </a:p>
          <a:p>
            <a:pPr marL="514350" indent="-514350">
              <a:buFont typeface="Wingdings" charset="2"/>
              <a:buAutoNum type="circleNumWdBlackPlain"/>
            </a:pPr>
            <a:r>
              <a:rPr lang="zh-TW" altLang="en-US" dirty="0" smtClean="0">
                <a:latin typeface="+mn-ea"/>
                <a:cs typeface="Georgia"/>
              </a:rPr>
              <a:t>產品的簡述及其主要成份、劑量等</a:t>
            </a:r>
          </a:p>
          <a:p>
            <a:pPr marL="514350" indent="-514350">
              <a:buFont typeface="Wingdings" charset="2"/>
              <a:buAutoNum type="circleNumWdBlackPlain"/>
            </a:pPr>
            <a:r>
              <a:rPr lang="zh-TW" altLang="en-US" dirty="0" smtClean="0">
                <a:latin typeface="+mn-ea"/>
                <a:cs typeface="Georgia"/>
              </a:rPr>
              <a:t>產品的</a:t>
            </a:r>
            <a:r>
              <a:rPr lang="zh-TW" altLang="en-US" dirty="0">
                <a:latin typeface="+mn-ea"/>
                <a:cs typeface="Georgia"/>
              </a:rPr>
              <a:t>預期用途</a:t>
            </a:r>
            <a:r>
              <a:rPr lang="en-US" altLang="zh-TW" dirty="0">
                <a:latin typeface="+mn-ea"/>
                <a:cs typeface="Georgia"/>
              </a:rPr>
              <a:t>(</a:t>
            </a:r>
            <a:r>
              <a:rPr lang="zh-TW" altLang="en-US" dirty="0">
                <a:latin typeface="+mn-ea"/>
                <a:cs typeface="Georgia"/>
              </a:rPr>
              <a:t>宣稱的臨床療效、患者使用方式與用途</a:t>
            </a:r>
            <a:r>
              <a:rPr lang="en-US" altLang="zh-TW" dirty="0">
                <a:latin typeface="+mn-ea"/>
                <a:cs typeface="Georgia"/>
              </a:rPr>
              <a:t>)</a:t>
            </a:r>
          </a:p>
          <a:p>
            <a:pPr marL="514350" indent="-514350">
              <a:buFont typeface="Wingdings" charset="2"/>
              <a:buAutoNum type="circleNumWdBlackPlain"/>
            </a:pPr>
            <a:r>
              <a:rPr lang="zh-TW" altLang="en-US" dirty="0">
                <a:latin typeface="+mn-ea"/>
                <a:cs typeface="Georgia"/>
              </a:rPr>
              <a:t>產品的主要作用</a:t>
            </a:r>
            <a:r>
              <a:rPr lang="zh-TW" altLang="en-US" dirty="0" smtClean="0">
                <a:latin typeface="+mn-ea"/>
                <a:cs typeface="Georgia"/>
              </a:rPr>
              <a:t>模式</a:t>
            </a:r>
            <a:r>
              <a:rPr lang="en-US" altLang="zh-TW" dirty="0">
                <a:latin typeface="+mn-ea"/>
                <a:cs typeface="Georgia"/>
              </a:rPr>
              <a:t> </a:t>
            </a:r>
            <a:r>
              <a:rPr lang="en-US" altLang="zh-TW" dirty="0" smtClean="0">
                <a:latin typeface="+mn-ea"/>
                <a:cs typeface="Georgia"/>
              </a:rPr>
              <a:t>primary </a:t>
            </a:r>
            <a:r>
              <a:rPr lang="en-US" altLang="zh-TW" dirty="0">
                <a:latin typeface="+mn-ea"/>
                <a:cs typeface="Georgia"/>
              </a:rPr>
              <a:t>mode of </a:t>
            </a:r>
            <a:r>
              <a:rPr lang="en-US" altLang="zh-TW" dirty="0" smtClean="0">
                <a:latin typeface="+mn-ea"/>
                <a:cs typeface="Georgia"/>
              </a:rPr>
              <a:t>action</a:t>
            </a:r>
            <a:r>
              <a:rPr lang="en-US" altLang="zh-TW" dirty="0">
                <a:latin typeface="+mn-ea"/>
                <a:cs typeface="Georgia"/>
              </a:rPr>
              <a:t> </a:t>
            </a:r>
            <a:r>
              <a:rPr lang="en-US" altLang="zh-TW" dirty="0" smtClean="0">
                <a:latin typeface="+mn-ea"/>
                <a:cs typeface="Georgia"/>
              </a:rPr>
              <a:t> (</a:t>
            </a:r>
            <a:r>
              <a:rPr lang="en-US" altLang="zh-TW" dirty="0">
                <a:latin typeface="+mn-ea"/>
                <a:cs typeface="Georgia"/>
              </a:rPr>
              <a:t>also see Federal Register Vol. 70, No. 164)</a:t>
            </a:r>
          </a:p>
          <a:p>
            <a:pPr marL="514350" indent="-514350">
              <a:buFont typeface="Wingdings" charset="2"/>
              <a:buAutoNum type="circleNumWdBlackPlain"/>
            </a:pPr>
            <a:r>
              <a:rPr lang="zh-TW" altLang="en-US" dirty="0" smtClean="0">
                <a:latin typeface="+mn-ea"/>
                <a:cs typeface="Georgia"/>
              </a:rPr>
              <a:t>建議審查</a:t>
            </a:r>
            <a:r>
              <a:rPr lang="zh-TW" altLang="en-US" dirty="0">
                <a:latin typeface="+mn-ea"/>
                <a:cs typeface="Georgia"/>
              </a:rPr>
              <a:t>的單位與原因</a:t>
            </a:r>
          </a:p>
          <a:p>
            <a:pPr marL="514350" indent="-514350">
              <a:buFont typeface="Wingdings" charset="2"/>
              <a:buAutoNum type="circleNumWdBlackPlain"/>
            </a:pPr>
            <a:r>
              <a:rPr lang="zh-TW" altLang="en-US" dirty="0">
                <a:latin typeface="+mn-ea"/>
                <a:cs typeface="Georgia"/>
              </a:rPr>
              <a:t>參考美國法規</a:t>
            </a:r>
            <a:r>
              <a:rPr lang="en-US" altLang="zh-TW" dirty="0">
                <a:latin typeface="+mn-ea"/>
                <a:cs typeface="Georgia"/>
              </a:rPr>
              <a:t>21 CFR 3.7</a:t>
            </a:r>
            <a:r>
              <a:rPr lang="zh-TW" altLang="en-US" dirty="0">
                <a:latin typeface="+mn-ea"/>
                <a:cs typeface="Georgia"/>
              </a:rPr>
              <a:t>，附上其他所需資訊</a:t>
            </a:r>
            <a:r>
              <a:rPr lang="zh-TW" altLang="en-US" dirty="0" smtClean="0">
                <a:latin typeface="+mn-ea"/>
                <a:cs typeface="Georgia"/>
              </a:rPr>
              <a:t>。</a:t>
            </a:r>
            <a:endParaRPr lang="en-US" altLang="zh-TW" b="1" dirty="0" smtClean="0">
              <a:latin typeface="+mn-ea"/>
              <a:cs typeface="Georgi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Georgia" panose="02040502050405020303" pitchFamily="18" charset="0"/>
                <a:ea typeface="標楷體" panose="03000509000000000000" pitchFamily="65" charset="-120"/>
              </a:rPr>
              <a:t>主要規範</a:t>
            </a:r>
            <a:r>
              <a:rPr lang="zh-TW" altLang="en-US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因子</a:t>
            </a:r>
            <a:r>
              <a:rPr lang="en-US" altLang="zh-TW" dirty="0" smtClean="0">
                <a:latin typeface="Georgia" panose="02040502050405020303" pitchFamily="18" charset="0"/>
                <a:ea typeface="標楷體" panose="03000509000000000000" pitchFamily="65" charset="-120"/>
              </a:rPr>
              <a:t> VS. PMOA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075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波形.thmx</Template>
  <TotalTime>5503</TotalTime>
  <Words>3701</Words>
  <Application>Microsoft Office PowerPoint</Application>
  <PresentationFormat>如螢幕大小 (4:3)</PresentationFormat>
  <Paragraphs>409</Paragraphs>
  <Slides>50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63" baseType="lpstr">
      <vt:lpstr>BiauKai</vt:lpstr>
      <vt:lpstr>MS Gothic</vt:lpstr>
      <vt:lpstr>新細明體</vt:lpstr>
      <vt:lpstr>標楷體</vt:lpstr>
      <vt:lpstr>Arial</vt:lpstr>
      <vt:lpstr>Calibri</vt:lpstr>
      <vt:lpstr>Candara</vt:lpstr>
      <vt:lpstr>Georgia</vt:lpstr>
      <vt:lpstr>Modern No. 20</vt:lpstr>
      <vt:lpstr>Symbol</vt:lpstr>
      <vt:lpstr>Times New Roman</vt:lpstr>
      <vt:lpstr>Wingdings</vt:lpstr>
      <vt:lpstr>波形</vt:lpstr>
      <vt:lpstr>我國複合性醫療器材之發展與障礙 The combination of medical device  development and impact  in Taiwan</vt:lpstr>
      <vt:lpstr>大綱</vt:lpstr>
      <vt:lpstr>醫療器材 (Medical Devices)</vt:lpstr>
      <vt:lpstr>複合性醫療器材（複合產品）</vt:lpstr>
      <vt:lpstr>複合性醫材涵蓋範圍</vt:lpstr>
      <vt:lpstr>複合性醫療器材?</vt:lpstr>
      <vt:lpstr>複合產品如何認定</vt:lpstr>
      <vt:lpstr>複合產品如何認定（續）</vt:lpstr>
      <vt:lpstr>主要規範因子 VS. PMOA</vt:lpstr>
      <vt:lpstr>台灣複合性醫材判定</vt:lpstr>
      <vt:lpstr>判定流程</vt:lpstr>
      <vt:lpstr>醫療器材管理辦法 </vt:lpstr>
      <vt:lpstr>臨床試驗申請、或上市審查權責 台灣 vs.美國</vt:lpstr>
      <vt:lpstr>對於研發者（或開發廠商）</vt:lpstr>
      <vt:lpstr>複合醫材：塗類固醇心臟節律器電極</vt:lpstr>
      <vt:lpstr>複合醫材：塗類固醇心臟節律器電極（續）</vt:lpstr>
      <vt:lpstr>複合性醫材種類</vt:lpstr>
      <vt:lpstr>PowerPoint 簡報</vt:lpstr>
      <vt:lpstr>PowerPoint 簡報</vt:lpstr>
      <vt:lpstr>MRI Imaging Enhancer:  Fe3O4、Gd2O3 Nanoparticles (Medical Device)</vt:lpstr>
      <vt:lpstr>Nanoparticle as Cell (Growth Factor) Carrier for Tissue Regeneration: (Biology/Cell)</vt:lpstr>
      <vt:lpstr>PowerPoint 簡報</vt:lpstr>
      <vt:lpstr>HfO2 Nanoparticle Reduce Radiation Dosage in  Radiology</vt:lpstr>
      <vt:lpstr>PowerPoint 簡報</vt:lpstr>
      <vt:lpstr>醫材生命週期 (Total Product Life Cycle)</vt:lpstr>
      <vt:lpstr>台灣複合醫材研發案例 </vt:lpstr>
      <vt:lpstr>臨床需求討論會 （from concept to idea）</vt:lpstr>
      <vt:lpstr>醫材創新產品輔導開發 (from material to biomaterial )</vt:lpstr>
      <vt:lpstr>產業轉型常見需求</vt:lpstr>
      <vt:lpstr>醫療器材市場環境</vt:lpstr>
      <vt:lpstr>全球醫療器材產業市場分布預測分析</vt:lpstr>
      <vt:lpstr>全球醫療器材市場產品別銷售比例分析</vt:lpstr>
      <vt:lpstr> 我國醫療器材營業額/進出口統計</vt:lpstr>
      <vt:lpstr>複合醫材市場環境因子</vt:lpstr>
      <vt:lpstr>與他們同一邊(Same side with) ….則</vt:lpstr>
      <vt:lpstr>複合醫材市場驅動因子</vt:lpstr>
      <vt:lpstr>2013-2014我國前10大醫療器材進口統計</vt:lpstr>
      <vt:lpstr>2013-2014我國前10大醫療器材出口統計</vt:lpstr>
      <vt:lpstr>PowerPoint 簡報</vt:lpstr>
      <vt:lpstr>PowerPoint 簡報</vt:lpstr>
      <vt:lpstr>瓶頸與難題 </vt:lpstr>
      <vt:lpstr>Overview</vt:lpstr>
      <vt:lpstr>如何轉型高技術門檻的創新醫材</vt:lpstr>
      <vt:lpstr>現行資源:政府面 醫療器材產業技術輔導與推廣計畫 </vt:lpstr>
      <vt:lpstr>兩大難題: 法令規範及人才短缺。</vt:lpstr>
      <vt:lpstr>行銷限制?</vt:lpstr>
      <vt:lpstr>法規限制:案例一</vt:lpstr>
      <vt:lpstr>法規限制:案例二(法規鬆綁)</vt:lpstr>
      <vt:lpstr>難覓合適人才？</vt:lpstr>
      <vt:lpstr>一分耕耘一分收獲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薛育昇</dc:creator>
  <cp:lastModifiedBy>double</cp:lastModifiedBy>
  <cp:revision>183</cp:revision>
  <cp:lastPrinted>2016-03-07T09:24:43Z</cp:lastPrinted>
  <dcterms:created xsi:type="dcterms:W3CDTF">2016-03-04T02:28:58Z</dcterms:created>
  <dcterms:modified xsi:type="dcterms:W3CDTF">2016-11-14T03:15:47Z</dcterms:modified>
</cp:coreProperties>
</file>